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handoutMasterIdLst>
    <p:handoutMasterId r:id="rId6"/>
  </p:handoutMasterIdLst>
  <p:sldIdLst>
    <p:sldId id="2147375478" r:id="rId2"/>
    <p:sldId id="2147375480" r:id="rId3"/>
    <p:sldId id="2147375479" r:id="rId4"/>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473A53-C8BF-75C6-0EB2-08B7C3AB9396}" name="Martyn, Erin" initials="EM" userId="S::ermartyn@estee.ca::b512b72f-0510-4bb1-bfad-cf3ea44b92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72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erson, Leslie" userId="db73a151-a9e8-44d5-a799-7db004d25860" providerId="ADAL" clId="{600BC7FD-F7A6-4A3D-B97E-419B02FF8D48}"/>
    <pc:docChg chg="custSel delSld modSld delMainMaster">
      <pc:chgData name="Emmerson, Leslie" userId="db73a151-a9e8-44d5-a799-7db004d25860" providerId="ADAL" clId="{600BC7FD-F7A6-4A3D-B97E-419B02FF8D48}" dt="2025-01-14T20:54:49.607" v="7" actId="478"/>
      <pc:docMkLst>
        <pc:docMk/>
      </pc:docMkLst>
      <pc:sldChg chg="del">
        <pc:chgData name="Emmerson, Leslie" userId="db73a151-a9e8-44d5-a799-7db004d25860" providerId="ADAL" clId="{600BC7FD-F7A6-4A3D-B97E-419B02FF8D48}" dt="2025-01-14T20:54:33.186" v="0" actId="47"/>
        <pc:sldMkLst>
          <pc:docMk/>
          <pc:sldMk cId="94795462" sldId="263"/>
        </pc:sldMkLst>
      </pc:sldChg>
      <pc:sldChg chg="del">
        <pc:chgData name="Emmerson, Leslie" userId="db73a151-a9e8-44d5-a799-7db004d25860" providerId="ADAL" clId="{600BC7FD-F7A6-4A3D-B97E-419B02FF8D48}" dt="2025-01-14T20:54:34.352" v="1" actId="47"/>
        <pc:sldMkLst>
          <pc:docMk/>
          <pc:sldMk cId="2766851182" sldId="2147375477"/>
        </pc:sldMkLst>
      </pc:sldChg>
      <pc:sldChg chg="delSp mod">
        <pc:chgData name="Emmerson, Leslie" userId="db73a151-a9e8-44d5-a799-7db004d25860" providerId="ADAL" clId="{600BC7FD-F7A6-4A3D-B97E-419B02FF8D48}" dt="2025-01-14T20:54:49.607" v="7" actId="478"/>
        <pc:sldMkLst>
          <pc:docMk/>
          <pc:sldMk cId="2387041433" sldId="2147375478"/>
        </pc:sldMkLst>
        <pc:spChg chg="del">
          <ac:chgData name="Emmerson, Leslie" userId="db73a151-a9e8-44d5-a799-7db004d25860" providerId="ADAL" clId="{600BC7FD-F7A6-4A3D-B97E-419B02FF8D48}" dt="2025-01-14T20:54:43.757" v="3" actId="478"/>
          <ac:spMkLst>
            <pc:docMk/>
            <pc:sldMk cId="2387041433" sldId="2147375478"/>
            <ac:spMk id="8" creationId="{DF6DB55F-1656-3FFE-188F-0113D7BE2528}"/>
          </ac:spMkLst>
        </pc:spChg>
        <pc:spChg chg="del">
          <ac:chgData name="Emmerson, Leslie" userId="db73a151-a9e8-44d5-a799-7db004d25860" providerId="ADAL" clId="{600BC7FD-F7A6-4A3D-B97E-419B02FF8D48}" dt="2025-01-14T20:54:40.862" v="2" actId="478"/>
          <ac:spMkLst>
            <pc:docMk/>
            <pc:sldMk cId="2387041433" sldId="2147375478"/>
            <ac:spMk id="9" creationId="{3E099CAA-7C6F-7A66-7DEC-8A1ECC02D817}"/>
          </ac:spMkLst>
        </pc:spChg>
        <pc:spChg chg="del">
          <ac:chgData name="Emmerson, Leslie" userId="db73a151-a9e8-44d5-a799-7db004d25860" providerId="ADAL" clId="{600BC7FD-F7A6-4A3D-B97E-419B02FF8D48}" dt="2025-01-14T20:54:45.894" v="4" actId="478"/>
          <ac:spMkLst>
            <pc:docMk/>
            <pc:sldMk cId="2387041433" sldId="2147375478"/>
            <ac:spMk id="10" creationId="{1E02A564-1F92-00BC-A7C6-E6CE39032476}"/>
          </ac:spMkLst>
        </pc:spChg>
        <pc:spChg chg="del">
          <ac:chgData name="Emmerson, Leslie" userId="db73a151-a9e8-44d5-a799-7db004d25860" providerId="ADAL" clId="{600BC7FD-F7A6-4A3D-B97E-419B02FF8D48}" dt="2025-01-14T20:54:49.607" v="7" actId="478"/>
          <ac:spMkLst>
            <pc:docMk/>
            <pc:sldMk cId="2387041433" sldId="2147375478"/>
            <ac:spMk id="11" creationId="{68F08660-51A3-265D-789B-0DBDCD27954A}"/>
          </ac:spMkLst>
        </pc:spChg>
        <pc:spChg chg="del">
          <ac:chgData name="Emmerson, Leslie" userId="db73a151-a9e8-44d5-a799-7db004d25860" providerId="ADAL" clId="{600BC7FD-F7A6-4A3D-B97E-419B02FF8D48}" dt="2025-01-14T20:54:48.414" v="6" actId="478"/>
          <ac:spMkLst>
            <pc:docMk/>
            <pc:sldMk cId="2387041433" sldId="2147375478"/>
            <ac:spMk id="12" creationId="{A796554C-65BB-10D6-30B1-0C7700CB6925}"/>
          </ac:spMkLst>
        </pc:spChg>
        <pc:spChg chg="del">
          <ac:chgData name="Emmerson, Leslie" userId="db73a151-a9e8-44d5-a799-7db004d25860" providerId="ADAL" clId="{600BC7FD-F7A6-4A3D-B97E-419B02FF8D48}" dt="2025-01-14T20:54:46.868" v="5" actId="478"/>
          <ac:spMkLst>
            <pc:docMk/>
            <pc:sldMk cId="2387041433" sldId="2147375478"/>
            <ac:spMk id="14" creationId="{82EA6F9D-1C2F-7FAD-90DB-D99DC992B110}"/>
          </ac:spMkLst>
        </pc:spChg>
      </pc:sldChg>
      <pc:sldMasterChg chg="del delSldLayout">
        <pc:chgData name="Emmerson, Leslie" userId="db73a151-a9e8-44d5-a799-7db004d25860" providerId="ADAL" clId="{600BC7FD-F7A6-4A3D-B97E-419B02FF8D48}" dt="2025-01-14T20:54:33.186" v="0" actId="47"/>
        <pc:sldMasterMkLst>
          <pc:docMk/>
          <pc:sldMasterMk cId="2773182901" sldId="2147483660"/>
        </pc:sldMasterMkLst>
        <pc:sldLayoutChg chg="del">
          <pc:chgData name="Emmerson, Leslie" userId="db73a151-a9e8-44d5-a799-7db004d25860" providerId="ADAL" clId="{600BC7FD-F7A6-4A3D-B97E-419B02FF8D48}" dt="2025-01-14T20:54:33.186" v="0" actId="47"/>
          <pc:sldLayoutMkLst>
            <pc:docMk/>
            <pc:sldMasterMk cId="2773182901" sldId="2147483660"/>
            <pc:sldLayoutMk cId="1328257573" sldId="2147483661"/>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942360173" sldId="2147483662"/>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682972060" sldId="2147483663"/>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2925072777" sldId="2147483664"/>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2803260817" sldId="2147483665"/>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1594330190" sldId="2147483666"/>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475912530" sldId="2147483667"/>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4199050594" sldId="2147483668"/>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416915288" sldId="2147483669"/>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046098458" sldId="2147483670"/>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202698191" sldId="2147483671"/>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750281438" sldId="2147483672"/>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378523165" sldId="2147483673"/>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1050376061" sldId="2147483674"/>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525355809" sldId="2147483675"/>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1169043820" sldId="2147483676"/>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1922984531" sldId="2147483677"/>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4086958203" sldId="2147483678"/>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813753696" sldId="2147483679"/>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2629539175" sldId="2147483680"/>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3228235232" sldId="2147483681"/>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4282009644" sldId="2147483682"/>
          </pc:sldLayoutMkLst>
        </pc:sldLayoutChg>
        <pc:sldLayoutChg chg="del">
          <pc:chgData name="Emmerson, Leslie" userId="db73a151-a9e8-44d5-a799-7db004d25860" providerId="ADAL" clId="{600BC7FD-F7A6-4A3D-B97E-419B02FF8D48}" dt="2025-01-14T20:54:33.186" v="0" actId="47"/>
          <pc:sldLayoutMkLst>
            <pc:docMk/>
            <pc:sldMasterMk cId="2773182901" sldId="2147483660"/>
            <pc:sldLayoutMk cId="1659743772"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CAFC91-318F-698C-1D8C-999E0B3B0BC2}"/>
              </a:ext>
            </a:extLst>
          </p:cNvPr>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72A3F5F-FE12-054C-B1B8-FA832F26E223}"/>
              </a:ext>
            </a:extLst>
          </p:cNvPr>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01CDDB53-7D86-400D-88EA-1B39CC6580C5}" type="datetimeFigureOut">
              <a:rPr lang="en-CA" smtClean="0"/>
              <a:t>2025-01-14</a:t>
            </a:fld>
            <a:endParaRPr lang="en-CA"/>
          </a:p>
        </p:txBody>
      </p:sp>
      <p:sp>
        <p:nvSpPr>
          <p:cNvPr id="4" name="Footer Placeholder 3">
            <a:extLst>
              <a:ext uri="{FF2B5EF4-FFF2-40B4-BE49-F238E27FC236}">
                <a16:creationId xmlns:a16="http://schemas.microsoft.com/office/drawing/2014/main" id="{01026258-7CAA-2871-1681-8F8AB6C7949F}"/>
              </a:ext>
            </a:extLst>
          </p:cNvPr>
          <p:cNvSpPr>
            <a:spLocks noGrp="1"/>
          </p:cNvSpPr>
          <p:nvPr>
            <p:ph type="ftr" sz="quarter" idx="2"/>
          </p:nvPr>
        </p:nvSpPr>
        <p:spPr>
          <a:xfrm>
            <a:off x="0" y="8915400"/>
            <a:ext cx="3076575" cy="469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938E307-63A3-187F-4D12-47D2ED42E5C3}"/>
              </a:ext>
            </a:extLst>
          </p:cNvPr>
          <p:cNvSpPr>
            <a:spLocks noGrp="1"/>
          </p:cNvSpPr>
          <p:nvPr>
            <p:ph type="sldNum" sz="quarter" idx="3"/>
          </p:nvPr>
        </p:nvSpPr>
        <p:spPr>
          <a:xfrm>
            <a:off x="4021138" y="8915400"/>
            <a:ext cx="3076575" cy="469900"/>
          </a:xfrm>
          <a:prstGeom prst="rect">
            <a:avLst/>
          </a:prstGeom>
        </p:spPr>
        <p:txBody>
          <a:bodyPr vert="horz" lIns="91440" tIns="45720" rIns="91440" bIns="45720" rtlCol="0" anchor="b"/>
          <a:lstStyle>
            <a:lvl1pPr algn="r">
              <a:defRPr sz="1200"/>
            </a:lvl1pPr>
          </a:lstStyle>
          <a:p>
            <a:fld id="{D6E5299E-75C1-4806-9813-0634EEB81E48}" type="slidenum">
              <a:rPr lang="en-CA" smtClean="0"/>
              <a:t>‹#›</a:t>
            </a:fld>
            <a:endParaRPr lang="en-CA"/>
          </a:p>
        </p:txBody>
      </p:sp>
    </p:spTree>
    <p:extLst>
      <p:ext uri="{BB962C8B-B14F-4D97-AF65-F5344CB8AC3E}">
        <p14:creationId xmlns:p14="http://schemas.microsoft.com/office/powerpoint/2010/main" val="5398007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CA"/>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F2A326C3-2AC7-4775-9229-15984C3FBC0D}" type="datetimeFigureOut">
              <a:rPr lang="en-CA" smtClean="0"/>
              <a:t>2025-01-14</a:t>
            </a:fld>
            <a:endParaRPr lang="en-CA"/>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CA"/>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CA"/>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25C2D8CC-C0DF-4C7C-8628-80DF3BEA25F8}" type="slidenum">
              <a:rPr lang="en-CA" smtClean="0"/>
              <a:t>‹#›</a:t>
            </a:fld>
            <a:endParaRPr lang="en-CA"/>
          </a:p>
        </p:txBody>
      </p:sp>
    </p:spTree>
    <p:extLst>
      <p:ext uri="{BB962C8B-B14F-4D97-AF65-F5344CB8AC3E}">
        <p14:creationId xmlns:p14="http://schemas.microsoft.com/office/powerpoint/2010/main" val="29307249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2750" cy="3167062"/>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6017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2750" cy="3167062"/>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216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2750" cy="3167062"/>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0666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4BAA-AD1D-484C-8D2B-04B3B6D8D830}" type="datetimeFigureOut">
              <a:rPr lang="en-CA" smtClean="0"/>
              <a:t>2025-01-14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385450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4BAA-AD1D-484C-8D2B-04B3B6D8D830}" type="datetimeFigureOut">
              <a:rPr lang="en-CA" smtClean="0"/>
              <a:t>2025-01-14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265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4BAA-AD1D-484C-8D2B-04B3B6D8D830}" type="datetimeFigureOut">
              <a:rPr lang="en-CA" smtClean="0"/>
              <a:t>2025-01-14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171082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4BAA-AD1D-484C-8D2B-04B3B6D8D830}" type="datetimeFigureOut">
              <a:rPr lang="en-CA" smtClean="0"/>
              <a:t>2025-01-14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321241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4BAA-AD1D-484C-8D2B-04B3B6D8D830}" type="datetimeFigureOut">
              <a:rPr lang="en-CA" smtClean="0"/>
              <a:t>2025-01-14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306874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4BAA-AD1D-484C-8D2B-04B3B6D8D830}" type="datetimeFigureOut">
              <a:rPr lang="en-CA" smtClean="0"/>
              <a:t>2025-01-14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54260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4BAA-AD1D-484C-8D2B-04B3B6D8D830}" type="datetimeFigureOut">
              <a:rPr lang="en-CA" smtClean="0"/>
              <a:t>2025-01-14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204913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4BAA-AD1D-484C-8D2B-04B3B6D8D830}" type="datetimeFigureOut">
              <a:rPr lang="en-CA" smtClean="0"/>
              <a:t>2025-01-14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75965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4BAA-AD1D-484C-8D2B-04B3B6D8D830}" type="datetimeFigureOut">
              <a:rPr lang="en-CA" smtClean="0"/>
              <a:t>2025-01-14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277485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4BAA-AD1D-484C-8D2B-04B3B6D8D830}" type="datetimeFigureOut">
              <a:rPr lang="en-CA" smtClean="0"/>
              <a:t>2025-01-14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189583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4BAA-AD1D-484C-8D2B-04B3B6D8D830}" type="datetimeFigureOut">
              <a:rPr lang="en-CA" smtClean="0"/>
              <a:t>2025-01-14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C462DA-4E08-4764-9F73-BD65D96A67B4}" type="slidenum">
              <a:rPr lang="en-CA" smtClean="0"/>
              <a:t>‹#›</a:t>
            </a:fld>
            <a:endParaRPr lang="en-CA"/>
          </a:p>
        </p:txBody>
      </p:sp>
    </p:spTree>
    <p:extLst>
      <p:ext uri="{BB962C8B-B14F-4D97-AF65-F5344CB8AC3E}">
        <p14:creationId xmlns:p14="http://schemas.microsoft.com/office/powerpoint/2010/main" val="190151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34BAA-AD1D-484C-8D2B-04B3B6D8D830}" type="datetimeFigureOut">
              <a:rPr lang="en-CA" smtClean="0"/>
              <a:t>2025-01-14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462DA-4E08-4764-9F73-BD65D96A67B4}" type="slidenum">
              <a:rPr lang="en-CA" smtClean="0"/>
              <a:t>‹#›</a:t>
            </a:fld>
            <a:endParaRPr lang="en-CA"/>
          </a:p>
        </p:txBody>
      </p:sp>
    </p:spTree>
    <p:extLst>
      <p:ext uri="{BB962C8B-B14F-4D97-AF65-F5344CB8AC3E}">
        <p14:creationId xmlns:p14="http://schemas.microsoft.com/office/powerpoint/2010/main" val="13866451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companies.sharepoint.com/:b:/s/ELCPTeam-Canada/EWytfom3q7VDnukzqJAYaNQBFEjRv2jMySGiE3eYb-UizQ?e=TRWOUS"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nalx.elcompanies.com/branddetails/6759/product-hub/detail/16716" TargetMode="External"/><Relationship Id="rId4" Type="http://schemas.openxmlformats.org/officeDocument/2006/relationships/hyperlink" Target="https://elcompanies.sharepoint.com/:p:/s/ELCPTeam-Canada/EYg6bPrqVNFAj8cZb6ipSmkBpLGNPn8CssdL22eNWCrATA?e=KFtdv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lcompanies.sharepoint.com/:b:/s/ELCPTeam-Canada/EZK31N_aH6tAtVCmjcxdsU8BXc1-lxxYXv_UfI7gdaNYXw?e=1yGkug"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nalx.elcompanies.com/branddetails/6759/product-hub/detail/16722" TargetMode="External"/><Relationship Id="rId4" Type="http://schemas.openxmlformats.org/officeDocument/2006/relationships/hyperlink" Target="https://elcompanies.sharepoint.com/:p:/s/ELCPTeam-Canada/EXOZ12roNkVMmcCSWoPt9VUB7vEdSYZONDnIwhHGPJSCAg?e=bpvg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lcompanies.sharepoint.com/:b:/s/ELCPTeam-Canada/EWTFrFs5KQJHolP46ltkSX8B3-y0V-uhE4oqPhPDZrG1xQ?e=eDYf1Q"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nalx.elcompanies.com/branddetails/6759/product-hub/detail/16711" TargetMode="External"/><Relationship Id="rId4" Type="http://schemas.openxmlformats.org/officeDocument/2006/relationships/hyperlink" Target="https://elcompanies.sharepoint.com/:p:/s/ELCPTeam-Canada/ETZogdwXNBlDv95I0D_lf7IBDYEl5i9xozQMb8psvPnZhw?e=zhFKu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B770F1-BC07-B612-A0DE-B5A60E9C89B9}"/>
              </a:ext>
            </a:extLst>
          </p:cNvPr>
          <p:cNvSpPr txBox="1"/>
          <p:nvPr/>
        </p:nvSpPr>
        <p:spPr>
          <a:xfrm>
            <a:off x="184394" y="780181"/>
            <a:ext cx="8749194" cy="869469"/>
          </a:xfrm>
          <a:prstGeom prst="rect">
            <a:avLst/>
          </a:prstGeom>
          <a:noFill/>
          <a:ln>
            <a:solidFill>
              <a:schemeClr val="tx1"/>
            </a:solidFill>
          </a:ln>
        </p:spPr>
        <p:txBody>
          <a:bodyPr wrap="square" rtlCol="0">
            <a:spAutoFit/>
          </a:bodyPr>
          <a:lstStyle/>
          <a:p>
            <a:r>
              <a:rPr lang="en-CA" sz="1600" b="1" dirty="0">
                <a:latin typeface="Poppins" panose="00000500000000000000" pitchFamily="2" charset="0"/>
                <a:cs typeface="Poppins" panose="00000500000000000000" pitchFamily="2" charset="0"/>
              </a:rPr>
              <a:t>About the Brand (brand DNA)</a:t>
            </a:r>
          </a:p>
          <a:p>
            <a:r>
              <a:rPr lang="en-CA" sz="1150" dirty="0">
                <a:latin typeface="Poppins" panose="00000500000000000000" pitchFamily="2" charset="0"/>
                <a:cs typeface="Poppins" panose="00000500000000000000" pitchFamily="2" charset="0"/>
              </a:rPr>
              <a:t>At Too Faced we believe makeup is power giving our clients the freedom to express themselves and the confidence to take over the world! Our goal is to give you the tools to create your own looks, find what you love and OWN YOUR PRETTY &lt;3 We are cruelty free brand and unabashedly pink &amp; feminine. We instill confidence &amp; stand for kindness.</a:t>
            </a:r>
          </a:p>
        </p:txBody>
      </p:sp>
      <p:sp>
        <p:nvSpPr>
          <p:cNvPr id="7" name="TextBox 6">
            <a:extLst>
              <a:ext uri="{FF2B5EF4-FFF2-40B4-BE49-F238E27FC236}">
                <a16:creationId xmlns:a16="http://schemas.microsoft.com/office/drawing/2014/main" id="{E3032DF9-480C-F476-F264-9A0037967A92}"/>
              </a:ext>
            </a:extLst>
          </p:cNvPr>
          <p:cNvSpPr txBox="1"/>
          <p:nvPr/>
        </p:nvSpPr>
        <p:spPr>
          <a:xfrm>
            <a:off x="2844225" y="1748909"/>
            <a:ext cx="6089363" cy="3385542"/>
          </a:xfrm>
          <a:prstGeom prst="rect">
            <a:avLst/>
          </a:prstGeom>
          <a:noFill/>
          <a:ln>
            <a:solidFill>
              <a:schemeClr val="tx1"/>
            </a:solidFill>
          </a:ln>
        </p:spPr>
        <p:txBody>
          <a:bodyPr wrap="square" rtlCol="0">
            <a:spAutoFit/>
          </a:bodyPr>
          <a:lstStyle/>
          <a:p>
            <a:r>
              <a:rPr lang="en-CA" b="1" dirty="0">
                <a:latin typeface="Poppins" panose="00000500000000000000" pitchFamily="2" charset="0"/>
                <a:cs typeface="Poppins" panose="00000500000000000000" pitchFamily="2" charset="0"/>
              </a:rPr>
              <a:t>BETTER THAN SEX MASCARA</a:t>
            </a:r>
          </a:p>
          <a:p>
            <a:pPr algn="l"/>
            <a:r>
              <a:rPr lang="en-US" sz="1400" dirty="0">
                <a:latin typeface="ProximaNova-Light"/>
              </a:rPr>
              <a:t>This mind-blowing mascara features our iconic formula that thickens, lengthens, and curls for extreme volume and dramatic lashes. It’s a mascara so amazing . . . it's Better Than Sex!</a:t>
            </a:r>
          </a:p>
          <a:p>
            <a:pPr algn="l"/>
            <a:endParaRPr lang="en-US" sz="1400" dirty="0">
              <a:latin typeface="ProximaNova-Light"/>
            </a:endParaRPr>
          </a:p>
          <a:p>
            <a:pPr algn="l"/>
            <a:r>
              <a:rPr lang="en-US" sz="1400" b="1" dirty="0">
                <a:latin typeface="ProximaNova-Light"/>
                <a:cs typeface="Poppins" panose="00000500000000000000" pitchFamily="2" charset="0"/>
              </a:rPr>
              <a:t>What makes it amazing:</a:t>
            </a:r>
            <a:endParaRPr lang="en-CA" sz="1400" b="1" dirty="0">
              <a:latin typeface="Poppins" panose="00000500000000000000" pitchFamily="2" charset="0"/>
              <a:cs typeface="Poppins" panose="00000500000000000000" pitchFamily="2" charset="0"/>
            </a:endParaRPr>
          </a:p>
          <a:p>
            <a:pPr marL="285750" indent="-285750">
              <a:buClr>
                <a:srgbClr val="FF99CC"/>
              </a:buClr>
              <a:buFontTx/>
              <a:buChar char="♥"/>
            </a:pPr>
            <a:r>
              <a:rPr lang="en-CA" sz="1400" b="1" dirty="0">
                <a:latin typeface="ProximaNova-Bold"/>
              </a:rPr>
              <a:t>AWARD-WINNING FORMULA </a:t>
            </a:r>
          </a:p>
          <a:p>
            <a:pPr>
              <a:buClr>
                <a:srgbClr val="FF99CC"/>
              </a:buClr>
            </a:pPr>
            <a:r>
              <a:rPr lang="en-CA" sz="1400" dirty="0">
                <a:latin typeface="ProximaNova-Bold"/>
              </a:rPr>
              <a:t>Thickens, lengthens and curls in just one coat</a:t>
            </a:r>
          </a:p>
          <a:p>
            <a:pPr marL="285750" indent="-285750">
              <a:buClr>
                <a:srgbClr val="FF99CC"/>
              </a:buClr>
              <a:buFontTx/>
              <a:buChar char="♥"/>
            </a:pPr>
            <a:r>
              <a:rPr lang="en-CA" sz="1400" b="1" dirty="0">
                <a:latin typeface="ProximaNova-Bold"/>
              </a:rPr>
              <a:t>HOURGLASS-SHAPED BRUSH</a:t>
            </a:r>
          </a:p>
          <a:p>
            <a:pPr algn="l"/>
            <a:r>
              <a:rPr lang="en-US" sz="1400" dirty="0">
                <a:solidFill>
                  <a:srgbClr val="000000"/>
                </a:solidFill>
                <a:latin typeface="ProximaNova-Light"/>
              </a:rPr>
              <a:t>• Grabs and lifts lashes for an easy and effortless rich </a:t>
            </a:r>
            <a:r>
              <a:rPr lang="en-CA" sz="1400" dirty="0">
                <a:solidFill>
                  <a:srgbClr val="000000"/>
                </a:solidFill>
                <a:latin typeface="ProximaNova-Light"/>
              </a:rPr>
              <a:t>application of mascara</a:t>
            </a:r>
          </a:p>
          <a:p>
            <a:pPr algn="l"/>
            <a:r>
              <a:rPr lang="en-US" sz="1400" dirty="0">
                <a:solidFill>
                  <a:srgbClr val="000000"/>
                </a:solidFill>
                <a:latin typeface="ProximaNova-Light"/>
              </a:rPr>
              <a:t>• Coats every little lash, with no lash left behind</a:t>
            </a:r>
            <a:endParaRPr lang="en-CA" sz="1400" b="1" dirty="0">
              <a:solidFill>
                <a:srgbClr val="BC9B60"/>
              </a:solidFill>
              <a:latin typeface="ProximaNova-Bold"/>
            </a:endParaRPr>
          </a:p>
          <a:p>
            <a:pPr marL="285750" indent="-285750">
              <a:buClr>
                <a:srgbClr val="FF99CC"/>
              </a:buClr>
              <a:buFontTx/>
              <a:buChar char="♥"/>
            </a:pPr>
            <a:r>
              <a:rPr lang="en-CA" sz="1400" b="1" dirty="0">
                <a:latin typeface="ProximaNova-Bold"/>
              </a:rPr>
              <a:t>FEATURED INGREDIENTS</a:t>
            </a:r>
          </a:p>
          <a:p>
            <a:pPr algn="l"/>
            <a:r>
              <a:rPr lang="en-US" sz="1400" dirty="0">
                <a:solidFill>
                  <a:srgbClr val="000000"/>
                </a:solidFill>
                <a:latin typeface="ProximaNova-Light"/>
              </a:rPr>
              <a:t>• Film-forming polymer locks curl in place</a:t>
            </a:r>
          </a:p>
          <a:p>
            <a:pPr algn="l"/>
            <a:r>
              <a:rPr lang="en-CA" sz="1400" dirty="0">
                <a:solidFill>
                  <a:srgbClr val="000000"/>
                </a:solidFill>
                <a:latin typeface="ProximaNova-Light"/>
              </a:rPr>
              <a:t>• Acacia Senegal Tree Extract sets volume</a:t>
            </a:r>
          </a:p>
          <a:p>
            <a:pPr algn="l"/>
            <a:r>
              <a:rPr lang="en-CA" sz="1400" dirty="0">
                <a:solidFill>
                  <a:srgbClr val="000000"/>
                </a:solidFill>
                <a:latin typeface="ProximaNova-Light"/>
              </a:rPr>
              <a:t>• Peptides conditions lashes</a:t>
            </a:r>
            <a:endParaRPr lang="en-CA" sz="1400" dirty="0">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52970AB2-752C-EE17-8B36-0E91388521DF}"/>
              </a:ext>
            </a:extLst>
          </p:cNvPr>
          <p:cNvSpPr txBox="1"/>
          <p:nvPr/>
        </p:nvSpPr>
        <p:spPr>
          <a:xfrm>
            <a:off x="152663" y="4395787"/>
            <a:ext cx="2570756" cy="738664"/>
          </a:xfrm>
          <a:prstGeom prst="rect">
            <a:avLst/>
          </a:prstGeom>
          <a:noFill/>
          <a:ln>
            <a:solidFill>
              <a:schemeClr val="tx1"/>
            </a:solidFill>
          </a:ln>
        </p:spPr>
        <p:txBody>
          <a:bodyPr wrap="square" rtlCol="0">
            <a:spAutoFit/>
          </a:bodyPr>
          <a:lstStyle/>
          <a:p>
            <a:r>
              <a:rPr lang="en-CA" b="1" dirty="0">
                <a:latin typeface="Poppins" panose="00000500000000000000" pitchFamily="2" charset="0"/>
                <a:cs typeface="Poppins" panose="00000500000000000000" pitchFamily="2" charset="0"/>
              </a:rPr>
              <a:t>Supporting Assets: </a:t>
            </a:r>
          </a:p>
          <a:p>
            <a:pPr marL="171450" indent="-171450">
              <a:buFont typeface="Arial" panose="020B0604020202020204" pitchFamily="34" charset="0"/>
              <a:buChar char="•"/>
            </a:pPr>
            <a:r>
              <a:rPr lang="en-CA" sz="800" dirty="0">
                <a:latin typeface="Poppins" panose="00000500000000000000" pitchFamily="2" charset="0"/>
                <a:cs typeface="Poppins" panose="00000500000000000000" pitchFamily="2" charset="0"/>
                <a:hlinkClick r:id="rId3"/>
              </a:rPr>
              <a:t>Better Than Sex One-Pager</a:t>
            </a:r>
            <a:endParaRPr lang="en-CA" sz="8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CA" sz="800" dirty="0">
                <a:latin typeface="Poppins" panose="00000500000000000000" pitchFamily="2" charset="0"/>
                <a:cs typeface="Poppins" panose="00000500000000000000" pitchFamily="2" charset="0"/>
                <a:hlinkClick r:id="rId4"/>
              </a:rPr>
              <a:t>Training Deck: Better Than Sex Franchise</a:t>
            </a:r>
            <a:endParaRPr lang="en-CA" sz="8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CA" sz="800" dirty="0">
                <a:latin typeface="Poppins" panose="00000500000000000000" pitchFamily="2" charset="0"/>
                <a:cs typeface="Poppins" panose="00000500000000000000" pitchFamily="2" charset="0"/>
                <a:hlinkClick r:id="rId5"/>
              </a:rPr>
              <a:t>NALX Link</a:t>
            </a:r>
            <a:endParaRPr lang="en-CA" sz="800" dirty="0">
              <a:latin typeface="Poppins" panose="00000500000000000000" pitchFamily="2" charset="0"/>
              <a:cs typeface="Poppins" panose="00000500000000000000" pitchFamily="2" charset="0"/>
            </a:endParaRPr>
          </a:p>
        </p:txBody>
      </p:sp>
      <p:pic>
        <p:nvPicPr>
          <p:cNvPr id="2" name="Picture 2">
            <a:extLst>
              <a:ext uri="{FF2B5EF4-FFF2-40B4-BE49-F238E27FC236}">
                <a16:creationId xmlns:a16="http://schemas.microsoft.com/office/drawing/2014/main" id="{54B7D18B-790F-949D-A519-68A11550A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5910" y="112408"/>
            <a:ext cx="3169096" cy="7402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tter Than Sex Volumizing Mascara">
            <a:extLst>
              <a:ext uri="{FF2B5EF4-FFF2-40B4-BE49-F238E27FC236}">
                <a16:creationId xmlns:a16="http://schemas.microsoft.com/office/drawing/2014/main" id="{5746D349-A400-7CCA-982E-42A8F452E0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94" y="1745095"/>
            <a:ext cx="2509025" cy="250902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E15245-822F-9074-0B84-4F55AE3CBC9F}"/>
              </a:ext>
            </a:extLst>
          </p:cNvPr>
          <p:cNvSpPr txBox="1"/>
          <p:nvPr/>
        </p:nvSpPr>
        <p:spPr>
          <a:xfrm>
            <a:off x="152663" y="5284692"/>
            <a:ext cx="4137103" cy="1446550"/>
          </a:xfrm>
          <a:prstGeom prst="rect">
            <a:avLst/>
          </a:prstGeom>
          <a:noFill/>
          <a:ln>
            <a:solidFill>
              <a:schemeClr val="tx1"/>
            </a:solidFill>
          </a:ln>
        </p:spPr>
        <p:txBody>
          <a:bodyPr wrap="square" rtlCol="0">
            <a:spAutoFit/>
          </a:bodyPr>
          <a:lstStyle/>
          <a:p>
            <a:r>
              <a:rPr lang="en-CA" b="1" i="1" dirty="0">
                <a:latin typeface="Poppins" panose="00000500000000000000" pitchFamily="2" charset="0"/>
                <a:cs typeface="Poppins" panose="00000500000000000000" pitchFamily="2" charset="0"/>
              </a:rPr>
              <a:t>Call to Action:</a:t>
            </a:r>
          </a:p>
          <a:p>
            <a:r>
              <a:rPr lang="en-US" sz="1400" dirty="0">
                <a:latin typeface="Poppins" panose="00000500000000000000" pitchFamily="2" charset="0"/>
                <a:cs typeface="Poppins" panose="00000500000000000000" pitchFamily="2" charset="0"/>
              </a:rPr>
              <a:t>Add three Better Than Sex mascaras to any Too Faced basket. Share the benefits of this #1 selling mascara and the different options that are available (waterproof, chocolate, etc.) to find your clients perfect fit.</a:t>
            </a:r>
          </a:p>
        </p:txBody>
      </p:sp>
      <p:sp>
        <p:nvSpPr>
          <p:cNvPr id="4" name="TextBox 3">
            <a:extLst>
              <a:ext uri="{FF2B5EF4-FFF2-40B4-BE49-F238E27FC236}">
                <a16:creationId xmlns:a16="http://schemas.microsoft.com/office/drawing/2014/main" id="{805C3F89-6EED-7C28-4977-41030D876261}"/>
              </a:ext>
            </a:extLst>
          </p:cNvPr>
          <p:cNvSpPr txBox="1"/>
          <p:nvPr/>
        </p:nvSpPr>
        <p:spPr>
          <a:xfrm>
            <a:off x="4404732" y="5262163"/>
            <a:ext cx="4528856" cy="1446550"/>
          </a:xfrm>
          <a:prstGeom prst="rect">
            <a:avLst/>
          </a:prstGeom>
          <a:noFill/>
          <a:ln>
            <a:solidFill>
              <a:schemeClr val="tx1"/>
            </a:solidFill>
          </a:ln>
        </p:spPr>
        <p:txBody>
          <a:bodyPr wrap="square" rtlCol="0">
            <a:spAutoFit/>
          </a:bodyPr>
          <a:lstStyle/>
          <a:p>
            <a:r>
              <a:rPr lang="en-CA" b="1" i="1" dirty="0">
                <a:latin typeface="Poppins" panose="00000500000000000000" pitchFamily="2" charset="0"/>
                <a:cs typeface="Poppins" panose="00000500000000000000" pitchFamily="2" charset="0"/>
              </a:rPr>
              <a:t>Retention:</a:t>
            </a:r>
          </a:p>
          <a:p>
            <a:r>
              <a:rPr lang="en-CA" sz="1400" dirty="0">
                <a:latin typeface="Poppins" panose="00000500000000000000" pitchFamily="2" charset="0"/>
                <a:cs typeface="Poppins" panose="00000500000000000000" pitchFamily="2" charset="0"/>
              </a:rPr>
              <a:t>What benefits will your client love from this mascara?</a:t>
            </a:r>
          </a:p>
          <a:p>
            <a:r>
              <a:rPr lang="en-CA" sz="1400" dirty="0">
                <a:latin typeface="Poppins" panose="00000500000000000000" pitchFamily="2" charset="0"/>
                <a:cs typeface="Poppins" panose="00000500000000000000" pitchFamily="2" charset="0"/>
              </a:rPr>
              <a:t>What Too Faced BFF could you add to the basket to compliment this mascara?</a:t>
            </a:r>
          </a:p>
          <a:p>
            <a:r>
              <a:rPr lang="en-CA" sz="1400" dirty="0">
                <a:latin typeface="Poppins" panose="00000500000000000000" pitchFamily="2" charset="0"/>
                <a:cs typeface="Poppins" panose="00000500000000000000" pitchFamily="2" charset="0"/>
              </a:rPr>
              <a:t>What client will love this mascara?</a:t>
            </a:r>
          </a:p>
        </p:txBody>
      </p:sp>
    </p:spTree>
    <p:extLst>
      <p:ext uri="{BB962C8B-B14F-4D97-AF65-F5344CB8AC3E}">
        <p14:creationId xmlns:p14="http://schemas.microsoft.com/office/powerpoint/2010/main" val="238704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B770F1-BC07-B612-A0DE-B5A60E9C89B9}"/>
              </a:ext>
            </a:extLst>
          </p:cNvPr>
          <p:cNvSpPr txBox="1"/>
          <p:nvPr/>
        </p:nvSpPr>
        <p:spPr>
          <a:xfrm>
            <a:off x="114163" y="4910679"/>
            <a:ext cx="4156754" cy="1815882"/>
          </a:xfrm>
          <a:prstGeom prst="rect">
            <a:avLst/>
          </a:prstGeom>
          <a:noFill/>
          <a:ln>
            <a:solidFill>
              <a:schemeClr val="tx1"/>
            </a:solidFill>
          </a:ln>
        </p:spPr>
        <p:txBody>
          <a:bodyPr wrap="square" rtlCol="0">
            <a:spAutoFit/>
          </a:bodyPr>
          <a:lstStyle/>
          <a:p>
            <a:r>
              <a:rPr lang="en-CA" sz="1400" b="1" i="1" dirty="0">
                <a:latin typeface="Poppins" panose="00000500000000000000" pitchFamily="2" charset="0"/>
                <a:cs typeface="Poppins" panose="00000500000000000000" pitchFamily="2" charset="0"/>
              </a:rPr>
              <a:t>Call to Action:</a:t>
            </a:r>
          </a:p>
          <a:p>
            <a:r>
              <a:rPr lang="en-US" sz="1400" dirty="0">
                <a:latin typeface="Poppins" panose="00000500000000000000" pitchFamily="2" charset="0"/>
                <a:cs typeface="Poppins" panose="00000500000000000000" pitchFamily="2" charset="0"/>
              </a:rPr>
              <a:t>Introduce 3 clients to our Born This Way foundation, find their perfect match and share the skin-loving ingredients that make this formula unique. Let your client know what other Too Faced product they will fall in love with to complete their complexion look.</a:t>
            </a:r>
          </a:p>
        </p:txBody>
      </p:sp>
      <p:sp>
        <p:nvSpPr>
          <p:cNvPr id="7" name="TextBox 6">
            <a:extLst>
              <a:ext uri="{FF2B5EF4-FFF2-40B4-BE49-F238E27FC236}">
                <a16:creationId xmlns:a16="http://schemas.microsoft.com/office/drawing/2014/main" id="{E3032DF9-480C-F476-F264-9A0037967A92}"/>
              </a:ext>
            </a:extLst>
          </p:cNvPr>
          <p:cNvSpPr txBox="1"/>
          <p:nvPr/>
        </p:nvSpPr>
        <p:spPr>
          <a:xfrm>
            <a:off x="2984412" y="865467"/>
            <a:ext cx="6052461" cy="3785652"/>
          </a:xfrm>
          <a:prstGeom prst="rect">
            <a:avLst/>
          </a:prstGeom>
          <a:noFill/>
          <a:ln>
            <a:solidFill>
              <a:schemeClr val="tx1"/>
            </a:solidFill>
          </a:ln>
        </p:spPr>
        <p:txBody>
          <a:bodyPr wrap="square" rtlCol="0">
            <a:spAutoFit/>
          </a:bodyPr>
          <a:lstStyle/>
          <a:p>
            <a:r>
              <a:rPr lang="en-CA" b="1" dirty="0">
                <a:latin typeface="Poppins" panose="00000500000000000000" pitchFamily="2" charset="0"/>
                <a:cs typeface="Poppins" panose="00000500000000000000" pitchFamily="2" charset="0"/>
              </a:rPr>
              <a:t>BORN THIS WAY FOUNDATION </a:t>
            </a:r>
          </a:p>
          <a:p>
            <a:r>
              <a:rPr lang="en-US" sz="1600" dirty="0"/>
              <a:t>This medium-to-full coverage, foundation masterfully diffuses the line between makeup and skin for a perfect, naturally flawless finish. </a:t>
            </a:r>
          </a:p>
          <a:p>
            <a:endParaRPr lang="en-CA" sz="1600" dirty="0">
              <a:latin typeface="Poppins" panose="00000500000000000000" pitchFamily="2" charset="0"/>
              <a:cs typeface="Poppins" panose="00000500000000000000" pitchFamily="2" charset="0"/>
            </a:endParaRPr>
          </a:p>
          <a:p>
            <a:r>
              <a:rPr lang="en-CA" sz="1600" b="1" dirty="0">
                <a:latin typeface="Poppins" panose="00000500000000000000" pitchFamily="2" charset="0"/>
                <a:cs typeface="Poppins" panose="00000500000000000000" pitchFamily="2" charset="0"/>
              </a:rPr>
              <a:t>What makes it Amazing:</a:t>
            </a:r>
          </a:p>
          <a:p>
            <a:pPr marL="285750" indent="-285750">
              <a:buClr>
                <a:srgbClr val="FF99CC"/>
              </a:buClr>
              <a:buFontTx/>
              <a:buChar char="♥"/>
            </a:pPr>
            <a:r>
              <a:rPr lang="en-US" sz="1600" b="1" dirty="0"/>
              <a:t>MEDIUM-TO-FULL UNDETECTABLE COVERAGE </a:t>
            </a:r>
          </a:p>
          <a:p>
            <a:r>
              <a:rPr lang="en-US" sz="1600" dirty="0"/>
              <a:t>This easily buildable for medium-to-full coverage formula has a natural finish, blurs imperfections and is longwearing. It’s also non-comedogenic, photo friendly/gives no flashback!</a:t>
            </a:r>
          </a:p>
          <a:p>
            <a:pPr marL="285750" indent="-285750">
              <a:buClr>
                <a:srgbClr val="FF99CC"/>
              </a:buClr>
              <a:buFontTx/>
              <a:buChar char="♥"/>
            </a:pPr>
            <a:r>
              <a:rPr lang="en-US" sz="1600" b="1" dirty="0"/>
              <a:t>COMFORTABLE WEAR THAT'S HYDRATING</a:t>
            </a:r>
          </a:p>
          <a:p>
            <a:r>
              <a:rPr lang="en-US" sz="1600" dirty="0"/>
              <a:t>This foundation is infused with </a:t>
            </a:r>
            <a:r>
              <a:rPr lang="en-US" sz="1600" b="1" dirty="0"/>
              <a:t>Coconut Water </a:t>
            </a:r>
            <a:r>
              <a:rPr lang="en-US" sz="1600" dirty="0"/>
              <a:t>to aid in delicately replenishing skin's moisture levels,  </a:t>
            </a:r>
            <a:r>
              <a:rPr lang="en-US" sz="1600" b="1" dirty="0"/>
              <a:t>Alpine Rose </a:t>
            </a:r>
            <a:r>
              <a:rPr lang="en-US" sz="1600" dirty="0"/>
              <a:t>to help empower skin's health and radiance, and </a:t>
            </a:r>
            <a:r>
              <a:rPr lang="en-US" sz="1600" b="1" dirty="0"/>
              <a:t>Hyaluronic Acid </a:t>
            </a:r>
            <a:r>
              <a:rPr lang="en-US" sz="1600" dirty="0"/>
              <a:t>for a smoother, more youthful appearance.</a:t>
            </a:r>
          </a:p>
          <a:p>
            <a:endParaRPr lang="en-CA" sz="14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2552336-C9F6-7D22-BD08-6704E4C56CB1}"/>
              </a:ext>
            </a:extLst>
          </p:cNvPr>
          <p:cNvSpPr txBox="1"/>
          <p:nvPr/>
        </p:nvSpPr>
        <p:spPr>
          <a:xfrm>
            <a:off x="4415883" y="4919008"/>
            <a:ext cx="4620990" cy="1815882"/>
          </a:xfrm>
          <a:prstGeom prst="rect">
            <a:avLst/>
          </a:prstGeom>
          <a:noFill/>
          <a:ln>
            <a:solidFill>
              <a:schemeClr val="tx1"/>
            </a:solidFill>
          </a:ln>
        </p:spPr>
        <p:txBody>
          <a:bodyPr wrap="square" rtlCol="0">
            <a:spAutoFit/>
          </a:bodyPr>
          <a:lstStyle/>
          <a:p>
            <a:r>
              <a:rPr lang="en-CA" sz="1400" b="1" i="1" dirty="0">
                <a:latin typeface="Poppins" panose="00000500000000000000" pitchFamily="2" charset="0"/>
                <a:cs typeface="Poppins" panose="00000500000000000000" pitchFamily="2" charset="0"/>
              </a:rPr>
              <a:t>Retention:</a:t>
            </a:r>
          </a:p>
          <a:p>
            <a:r>
              <a:rPr lang="en-CA" sz="1400" dirty="0">
                <a:latin typeface="Poppins" panose="00000500000000000000" pitchFamily="2" charset="0"/>
                <a:cs typeface="Poppins" panose="00000500000000000000" pitchFamily="2" charset="0"/>
              </a:rPr>
              <a:t>What client will love our Born This Way Foundation?</a:t>
            </a:r>
            <a:br>
              <a:rPr lang="en-CA" sz="1400" dirty="0">
                <a:latin typeface="Poppins" panose="00000500000000000000" pitchFamily="2" charset="0"/>
                <a:cs typeface="Poppins" panose="00000500000000000000" pitchFamily="2" charset="0"/>
              </a:rPr>
            </a:br>
            <a:r>
              <a:rPr lang="en-CA" sz="1400" dirty="0">
                <a:latin typeface="Poppins" panose="00000500000000000000" pitchFamily="2" charset="0"/>
                <a:cs typeface="Poppins" panose="00000500000000000000" pitchFamily="2" charset="0"/>
              </a:rPr>
              <a:t>What are the three skin care ingredients in our Born This Way complexion franchise and what are their benefits?</a:t>
            </a:r>
          </a:p>
          <a:p>
            <a:r>
              <a:rPr lang="en-CA" sz="1400" dirty="0">
                <a:latin typeface="Poppins" panose="00000500000000000000" pitchFamily="2" charset="0"/>
                <a:cs typeface="Poppins" panose="00000500000000000000" pitchFamily="2" charset="0"/>
              </a:rPr>
              <a:t>What Too Faced BFF could you pair with the Born This Way Foundation?</a:t>
            </a:r>
          </a:p>
        </p:txBody>
      </p:sp>
      <p:sp>
        <p:nvSpPr>
          <p:cNvPr id="8" name="Rectangle: Rounded Corners 7">
            <a:extLst>
              <a:ext uri="{FF2B5EF4-FFF2-40B4-BE49-F238E27FC236}">
                <a16:creationId xmlns:a16="http://schemas.microsoft.com/office/drawing/2014/main" id="{18CEA546-EF08-CD4E-C7B2-479528DAFF84}"/>
              </a:ext>
            </a:extLst>
          </p:cNvPr>
          <p:cNvSpPr/>
          <p:nvPr/>
        </p:nvSpPr>
        <p:spPr>
          <a:xfrm>
            <a:off x="10609412" y="241781"/>
            <a:ext cx="2057400" cy="24424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600" i="1">
                <a:latin typeface="Poppins" panose="00000500000000000000" pitchFamily="2" charset="0"/>
                <a:cs typeface="Poppins" panose="00000500000000000000" pitchFamily="2" charset="0"/>
              </a:rPr>
              <a:t>Share Features, Benefits, 1 clinical claim &amp; wow demo</a:t>
            </a:r>
          </a:p>
        </p:txBody>
      </p:sp>
      <p:sp>
        <p:nvSpPr>
          <p:cNvPr id="9" name="Rectangle: Rounded Corners 8">
            <a:extLst>
              <a:ext uri="{FF2B5EF4-FFF2-40B4-BE49-F238E27FC236}">
                <a16:creationId xmlns:a16="http://schemas.microsoft.com/office/drawing/2014/main" id="{01E929C6-7D7A-F882-8581-7F9A73B446AF}"/>
              </a:ext>
            </a:extLst>
          </p:cNvPr>
          <p:cNvSpPr/>
          <p:nvPr/>
        </p:nvSpPr>
        <p:spPr>
          <a:xfrm>
            <a:off x="-2932771" y="262018"/>
            <a:ext cx="2057400" cy="8663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latin typeface="Poppins" panose="00000500000000000000" pitchFamily="2" charset="0"/>
                <a:cs typeface="Poppins" panose="00000500000000000000" pitchFamily="2" charset="0"/>
              </a:rPr>
              <a:t>Insert High Res Brand Logo from Bank on slide 2 </a:t>
            </a:r>
          </a:p>
        </p:txBody>
      </p:sp>
      <p:sp>
        <p:nvSpPr>
          <p:cNvPr id="10" name="Rectangle: Rounded Corners 9">
            <a:extLst>
              <a:ext uri="{FF2B5EF4-FFF2-40B4-BE49-F238E27FC236}">
                <a16:creationId xmlns:a16="http://schemas.microsoft.com/office/drawing/2014/main" id="{B3AEE0DA-C529-5643-75B2-4345935983D0}"/>
              </a:ext>
            </a:extLst>
          </p:cNvPr>
          <p:cNvSpPr/>
          <p:nvPr/>
        </p:nvSpPr>
        <p:spPr>
          <a:xfrm>
            <a:off x="-4072541" y="3104761"/>
            <a:ext cx="2373086" cy="38392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latin typeface="Poppins" panose="00000500000000000000" pitchFamily="2" charset="0"/>
                <a:cs typeface="Poppins" panose="00000500000000000000" pitchFamily="2" charset="0"/>
              </a:rPr>
              <a:t>Call to Action:</a:t>
            </a:r>
          </a:p>
          <a:p>
            <a:r>
              <a:rPr lang="en-US" sz="1600" i="1" dirty="0">
                <a:latin typeface="Poppins" panose="00000500000000000000" pitchFamily="2" charset="0"/>
                <a:cs typeface="Poppins" panose="00000500000000000000" pitchFamily="2" charset="0"/>
              </a:rPr>
              <a:t>What challenge and/or action are you going to ask your attendees to put into play after your training? </a:t>
            </a:r>
          </a:p>
          <a:p>
            <a:r>
              <a:rPr lang="en-US" sz="1600" i="1" dirty="0">
                <a:latin typeface="Poppins" panose="00000500000000000000" pitchFamily="2" charset="0"/>
                <a:cs typeface="Poppins" panose="00000500000000000000" pitchFamily="2" charset="0"/>
              </a:rPr>
              <a:t>*Tip* It needs to be specific and attainable. </a:t>
            </a:r>
          </a:p>
          <a:p>
            <a:r>
              <a:rPr lang="en-US" sz="1600" i="1" dirty="0">
                <a:latin typeface="Poppins" panose="00000500000000000000" pitchFamily="2" charset="0"/>
                <a:cs typeface="Poppins" panose="00000500000000000000" pitchFamily="2" charset="0"/>
              </a:rPr>
              <a:t>Always ask them to share it with you when they have achieved it. </a:t>
            </a:r>
          </a:p>
        </p:txBody>
      </p:sp>
      <p:sp>
        <p:nvSpPr>
          <p:cNvPr id="11" name="Rectangle: Rounded Corners 10">
            <a:extLst>
              <a:ext uri="{FF2B5EF4-FFF2-40B4-BE49-F238E27FC236}">
                <a16:creationId xmlns:a16="http://schemas.microsoft.com/office/drawing/2014/main" id="{28707902-1D57-6287-467B-B3CD74236A45}"/>
              </a:ext>
            </a:extLst>
          </p:cNvPr>
          <p:cNvSpPr/>
          <p:nvPr/>
        </p:nvSpPr>
        <p:spPr>
          <a:xfrm>
            <a:off x="10326383" y="3280361"/>
            <a:ext cx="2623457" cy="31133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a:latin typeface="Poppins" panose="00000500000000000000" pitchFamily="2" charset="0"/>
                <a:cs typeface="Poppins" panose="00000500000000000000" pitchFamily="2" charset="0"/>
              </a:rPr>
              <a:t>Retention Examples: </a:t>
            </a:r>
          </a:p>
          <a:p>
            <a:r>
              <a:rPr lang="en-US" sz="1600" i="1">
                <a:latin typeface="Poppins" panose="00000500000000000000" pitchFamily="2" charset="0"/>
                <a:cs typeface="Poppins" panose="00000500000000000000" pitchFamily="2" charset="0"/>
              </a:rPr>
              <a:t>-Share 3 key benefits/features of this new product.</a:t>
            </a:r>
          </a:p>
          <a:p>
            <a:r>
              <a:rPr lang="en-US" sz="1600" i="1">
                <a:latin typeface="Poppins" panose="00000500000000000000" pitchFamily="2" charset="0"/>
                <a:cs typeface="Poppins" panose="00000500000000000000" pitchFamily="2" charset="0"/>
              </a:rPr>
              <a:t>-Share 1 POD about the brand.</a:t>
            </a:r>
          </a:p>
          <a:p>
            <a:r>
              <a:rPr lang="en-US" sz="1600" i="1">
                <a:latin typeface="Poppins" panose="00000500000000000000" pitchFamily="2" charset="0"/>
                <a:cs typeface="Poppins" panose="00000500000000000000" pitchFamily="2" charset="0"/>
              </a:rPr>
              <a:t>-Who is this product for? </a:t>
            </a:r>
          </a:p>
          <a:p>
            <a:r>
              <a:rPr lang="en-US" sz="1600" i="1">
                <a:latin typeface="Poppins" panose="00000500000000000000" pitchFamily="2" charset="0"/>
                <a:cs typeface="Poppins" panose="00000500000000000000" pitchFamily="2" charset="0"/>
              </a:rPr>
              <a:t>-How do you use this product?  </a:t>
            </a:r>
          </a:p>
        </p:txBody>
      </p:sp>
      <p:sp>
        <p:nvSpPr>
          <p:cNvPr id="13" name="TextBox 12">
            <a:extLst>
              <a:ext uri="{FF2B5EF4-FFF2-40B4-BE49-F238E27FC236}">
                <a16:creationId xmlns:a16="http://schemas.microsoft.com/office/drawing/2014/main" id="{0845D5DC-4C54-0B31-914D-F93422A81035}"/>
              </a:ext>
            </a:extLst>
          </p:cNvPr>
          <p:cNvSpPr txBox="1"/>
          <p:nvPr/>
        </p:nvSpPr>
        <p:spPr>
          <a:xfrm>
            <a:off x="214910" y="3936259"/>
            <a:ext cx="2643185" cy="692497"/>
          </a:xfrm>
          <a:prstGeom prst="rect">
            <a:avLst/>
          </a:prstGeom>
          <a:noFill/>
          <a:ln>
            <a:solidFill>
              <a:schemeClr val="tx1"/>
            </a:solidFill>
          </a:ln>
        </p:spPr>
        <p:txBody>
          <a:bodyPr wrap="square" rtlCol="0">
            <a:spAutoFit/>
          </a:bodyPr>
          <a:lstStyle/>
          <a:p>
            <a:r>
              <a:rPr lang="en-CA" sz="1200" b="1" dirty="0">
                <a:latin typeface="Poppins" panose="00000500000000000000" pitchFamily="2" charset="0"/>
                <a:cs typeface="Poppins" panose="00000500000000000000" pitchFamily="2" charset="0"/>
              </a:rPr>
              <a:t>Supporting Assets: </a:t>
            </a:r>
          </a:p>
          <a:p>
            <a:r>
              <a:rPr lang="en-CA" sz="900" dirty="0">
                <a:latin typeface="Poppins" panose="00000500000000000000" pitchFamily="2" charset="0"/>
                <a:cs typeface="Poppins" panose="00000500000000000000" pitchFamily="2" charset="0"/>
                <a:hlinkClick r:id="rId3"/>
              </a:rPr>
              <a:t>Born This Way One-Pager</a:t>
            </a:r>
            <a:endParaRPr lang="en-CA" sz="900" dirty="0">
              <a:latin typeface="Poppins" panose="00000500000000000000" pitchFamily="2" charset="0"/>
              <a:cs typeface="Poppins" panose="00000500000000000000" pitchFamily="2" charset="0"/>
            </a:endParaRPr>
          </a:p>
          <a:p>
            <a:r>
              <a:rPr lang="en-CA" sz="900" dirty="0">
                <a:latin typeface="Poppins" panose="00000500000000000000" pitchFamily="2" charset="0"/>
                <a:cs typeface="Poppins" panose="00000500000000000000" pitchFamily="2" charset="0"/>
                <a:hlinkClick r:id="rId4"/>
              </a:rPr>
              <a:t>Training Deck: Born This Way Franchise</a:t>
            </a:r>
            <a:endParaRPr lang="en-CA" sz="900" dirty="0">
              <a:latin typeface="Poppins" panose="00000500000000000000" pitchFamily="2" charset="0"/>
              <a:cs typeface="Poppins" panose="00000500000000000000" pitchFamily="2" charset="0"/>
            </a:endParaRPr>
          </a:p>
          <a:p>
            <a:r>
              <a:rPr lang="en-CA" sz="900" dirty="0">
                <a:latin typeface="Poppins" panose="00000500000000000000" pitchFamily="2" charset="0"/>
                <a:cs typeface="Poppins" panose="00000500000000000000" pitchFamily="2" charset="0"/>
                <a:hlinkClick r:id="rId5"/>
              </a:rPr>
              <a:t>NALX Link</a:t>
            </a:r>
            <a:endParaRPr lang="en-CA" sz="900" dirty="0">
              <a:latin typeface="Poppins" panose="00000500000000000000" pitchFamily="2" charset="0"/>
              <a:cs typeface="Poppins" panose="00000500000000000000" pitchFamily="2" charset="0"/>
            </a:endParaRPr>
          </a:p>
        </p:txBody>
      </p:sp>
      <p:sp>
        <p:nvSpPr>
          <p:cNvPr id="14" name="Rectangle: Rounded Corners 13">
            <a:extLst>
              <a:ext uri="{FF2B5EF4-FFF2-40B4-BE49-F238E27FC236}">
                <a16:creationId xmlns:a16="http://schemas.microsoft.com/office/drawing/2014/main" id="{AE4A21BD-1A52-7E7E-81BB-7D66881587B3}"/>
              </a:ext>
            </a:extLst>
          </p:cNvPr>
          <p:cNvSpPr/>
          <p:nvPr/>
        </p:nvSpPr>
        <p:spPr>
          <a:xfrm>
            <a:off x="-3518475" y="1627433"/>
            <a:ext cx="2057400" cy="1477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600">
                <a:latin typeface="Poppins" panose="00000500000000000000" pitchFamily="2" charset="0"/>
                <a:cs typeface="Poppins" panose="00000500000000000000" pitchFamily="2" charset="0"/>
              </a:rPr>
              <a:t>Video, One pager, Social linked here</a:t>
            </a:r>
          </a:p>
        </p:txBody>
      </p:sp>
      <p:pic>
        <p:nvPicPr>
          <p:cNvPr id="3" name="Picture 2">
            <a:extLst>
              <a:ext uri="{FF2B5EF4-FFF2-40B4-BE49-F238E27FC236}">
                <a16:creationId xmlns:a16="http://schemas.microsoft.com/office/drawing/2014/main" id="{FADECBAD-16F0-D26F-F69B-925C71528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7411" y="-9475"/>
            <a:ext cx="3724886" cy="8700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971285-6718-2BF9-CE90-C1CAC020420B}"/>
              </a:ext>
            </a:extLst>
          </p:cNvPr>
          <p:cNvPicPr>
            <a:picLocks noChangeAspect="1"/>
          </p:cNvPicPr>
          <p:nvPr/>
        </p:nvPicPr>
        <p:blipFill>
          <a:blip r:embed="rId7"/>
          <a:stretch>
            <a:fillRect/>
          </a:stretch>
        </p:blipFill>
        <p:spPr>
          <a:xfrm>
            <a:off x="214910" y="903954"/>
            <a:ext cx="2630982" cy="2772745"/>
          </a:xfrm>
          <a:prstGeom prst="rect">
            <a:avLst/>
          </a:prstGeom>
          <a:ln w="12700">
            <a:solidFill>
              <a:schemeClr val="tx1"/>
            </a:solidFill>
          </a:ln>
        </p:spPr>
      </p:pic>
    </p:spTree>
    <p:extLst>
      <p:ext uri="{BB962C8B-B14F-4D97-AF65-F5344CB8AC3E}">
        <p14:creationId xmlns:p14="http://schemas.microsoft.com/office/powerpoint/2010/main" val="345527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B770F1-BC07-B612-A0DE-B5A60E9C89B9}"/>
              </a:ext>
            </a:extLst>
          </p:cNvPr>
          <p:cNvSpPr txBox="1"/>
          <p:nvPr/>
        </p:nvSpPr>
        <p:spPr>
          <a:xfrm>
            <a:off x="320994" y="5204625"/>
            <a:ext cx="4039133" cy="1446550"/>
          </a:xfrm>
          <a:prstGeom prst="rect">
            <a:avLst/>
          </a:prstGeom>
          <a:noFill/>
          <a:ln>
            <a:solidFill>
              <a:schemeClr val="tx1"/>
            </a:solidFill>
          </a:ln>
        </p:spPr>
        <p:txBody>
          <a:bodyPr wrap="square" rtlCol="0">
            <a:spAutoFit/>
          </a:bodyPr>
          <a:lstStyle/>
          <a:p>
            <a:r>
              <a:rPr lang="en-CA" b="1" i="1" dirty="0">
                <a:latin typeface="Poppins" panose="00000500000000000000" pitchFamily="2" charset="0"/>
                <a:cs typeface="Poppins" panose="00000500000000000000" pitchFamily="2" charset="0"/>
              </a:rPr>
              <a:t>Call to Action:</a:t>
            </a:r>
          </a:p>
          <a:p>
            <a:r>
              <a:rPr lang="en-US" sz="1400" dirty="0">
                <a:latin typeface="Poppins" panose="00000500000000000000" pitchFamily="2" charset="0"/>
                <a:cs typeface="Poppins" panose="00000500000000000000" pitchFamily="2" charset="0"/>
              </a:rPr>
              <a:t>Introduce 3 clients to our Lip Injection franchise and find out what their experience is with lip plumping! Find their perfect level of Plump (Lip Injection Original, Extreme, or Maximum).</a:t>
            </a:r>
            <a:endParaRPr lang="en-CA" dirty="0">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3032DF9-480C-F476-F264-9A0037967A92}"/>
              </a:ext>
            </a:extLst>
          </p:cNvPr>
          <p:cNvSpPr txBox="1"/>
          <p:nvPr/>
        </p:nvSpPr>
        <p:spPr>
          <a:xfrm>
            <a:off x="2980027" y="1037822"/>
            <a:ext cx="6052460" cy="4031873"/>
          </a:xfrm>
          <a:prstGeom prst="rect">
            <a:avLst/>
          </a:prstGeom>
          <a:noFill/>
          <a:ln>
            <a:solidFill>
              <a:schemeClr val="tx1"/>
            </a:solidFill>
          </a:ln>
        </p:spPr>
        <p:txBody>
          <a:bodyPr wrap="square" rtlCol="0">
            <a:spAutoFit/>
          </a:bodyPr>
          <a:lstStyle/>
          <a:p>
            <a:r>
              <a:rPr lang="en-CA" sz="1600" b="1" dirty="0">
                <a:latin typeface="Poppins" panose="00000500000000000000" pitchFamily="2" charset="0"/>
                <a:cs typeface="Poppins" panose="00000500000000000000" pitchFamily="2" charset="0"/>
              </a:rPr>
              <a:t>LIP INJECTION MAXIMUM PLUMP</a:t>
            </a:r>
          </a:p>
          <a:p>
            <a:r>
              <a:rPr lang="en-US" sz="1600" dirty="0"/>
              <a:t>The ultimate lip plumping formula that creates max results where lips appear plumped, hydrated, and nourished immediately, and over time! </a:t>
            </a:r>
          </a:p>
          <a:p>
            <a:endParaRPr lang="en-CA" sz="1600" dirty="0">
              <a:latin typeface="Poppins" panose="00000500000000000000" pitchFamily="2" charset="0"/>
              <a:cs typeface="Poppins" panose="00000500000000000000" pitchFamily="2" charset="0"/>
            </a:endParaRPr>
          </a:p>
          <a:p>
            <a:r>
              <a:rPr lang="en-CA" sz="1600" b="1" dirty="0">
                <a:latin typeface="Poppins" panose="00000500000000000000" pitchFamily="2" charset="0"/>
                <a:cs typeface="Poppins" panose="00000500000000000000" pitchFamily="2" charset="0"/>
              </a:rPr>
              <a:t>What makes it Amazing:</a:t>
            </a:r>
          </a:p>
          <a:p>
            <a:pPr marL="285750" indent="-285750">
              <a:buClr>
                <a:srgbClr val="FF99CC"/>
              </a:buClr>
              <a:buFontTx/>
              <a:buChar char="♥"/>
            </a:pPr>
            <a:r>
              <a:rPr lang="en-US" sz="1600" b="1" dirty="0"/>
              <a:t>POWERFULLY EFFECTIVE ADVANCED FORMULA FOR A TRUE PLUMPING ADDICT</a:t>
            </a:r>
          </a:p>
          <a:p>
            <a:pPr>
              <a:buClr>
                <a:srgbClr val="FF99CC"/>
              </a:buClr>
            </a:pPr>
            <a:r>
              <a:rPr lang="en-US" sz="1600" dirty="0"/>
              <a:t>This plumping gloss gives an immediate tingly sensation that showcases the instant max plumping technology. It’s formulated with jojoba oil and vitamin E to provide hydration and nourishment. Leaves lips feeling plumped &amp; re-volumized right away and enhances plumped lips over time.</a:t>
            </a:r>
          </a:p>
          <a:p>
            <a:pPr marL="285750" indent="-285750">
              <a:buClr>
                <a:srgbClr val="FF99CC"/>
              </a:buClr>
              <a:buFontTx/>
              <a:buChar char="♥"/>
              <a:defRPr/>
            </a:pPr>
            <a:r>
              <a:rPr lang="en-US" sz="1600" b="1" dirty="0">
                <a:solidFill>
                  <a:prstClr val="black"/>
                </a:solidFill>
                <a:latin typeface="Calibri" panose="020F0502020204030204"/>
              </a:rPr>
              <a:t>LAB-TESTED BLEND OF INGREDIENTS FOR LONG-TERM RESULTS</a:t>
            </a:r>
          </a:p>
          <a:p>
            <a:pPr algn="l"/>
            <a:r>
              <a:rPr lang="en-CA" sz="1600" dirty="0"/>
              <a:t>Atelocollagen, Marine Filling Spheres, nourishing Avocado </a:t>
            </a:r>
            <a:r>
              <a:rPr lang="en-US" sz="1600" dirty="0"/>
              <a:t>and Jojoba oils, and antioxidant Vitamin E create the unique ability to offer long-term, lasting plumping effects.</a:t>
            </a:r>
          </a:p>
        </p:txBody>
      </p:sp>
      <p:sp>
        <p:nvSpPr>
          <p:cNvPr id="2" name="TextBox 1">
            <a:extLst>
              <a:ext uri="{FF2B5EF4-FFF2-40B4-BE49-F238E27FC236}">
                <a16:creationId xmlns:a16="http://schemas.microsoft.com/office/drawing/2014/main" id="{22552336-C9F6-7D22-BD08-6704E4C56CB1}"/>
              </a:ext>
            </a:extLst>
          </p:cNvPr>
          <p:cNvSpPr txBox="1"/>
          <p:nvPr/>
        </p:nvSpPr>
        <p:spPr>
          <a:xfrm>
            <a:off x="4493941" y="5204625"/>
            <a:ext cx="4518636" cy="1446550"/>
          </a:xfrm>
          <a:prstGeom prst="rect">
            <a:avLst/>
          </a:prstGeom>
          <a:noFill/>
          <a:ln>
            <a:solidFill>
              <a:schemeClr val="tx1"/>
            </a:solidFill>
          </a:ln>
        </p:spPr>
        <p:txBody>
          <a:bodyPr wrap="square" rtlCol="0">
            <a:spAutoFit/>
          </a:bodyPr>
          <a:lstStyle/>
          <a:p>
            <a:r>
              <a:rPr lang="en-CA" b="1" i="1" dirty="0">
                <a:latin typeface="Poppins" panose="00000500000000000000" pitchFamily="2" charset="0"/>
                <a:cs typeface="Poppins" panose="00000500000000000000" pitchFamily="2" charset="0"/>
              </a:rPr>
              <a:t>Retention:</a:t>
            </a:r>
          </a:p>
          <a:p>
            <a:r>
              <a:rPr lang="en-CA" sz="1400" dirty="0">
                <a:latin typeface="Poppins" panose="00000500000000000000" pitchFamily="2" charset="0"/>
                <a:cs typeface="Poppins" panose="00000500000000000000" pitchFamily="2" charset="0"/>
              </a:rPr>
              <a:t>What will your client experience within the first few minutes of applying Lip Injection Maximum Plump?</a:t>
            </a:r>
          </a:p>
          <a:p>
            <a:r>
              <a:rPr lang="en-CA" sz="1400" dirty="0">
                <a:latin typeface="Poppins" panose="00000500000000000000" pitchFamily="2" charset="0"/>
                <a:cs typeface="Poppins" panose="00000500000000000000" pitchFamily="2" charset="0"/>
              </a:rPr>
              <a:t>What benefits will your client see from using Lip Injection Maximum Plump?</a:t>
            </a:r>
          </a:p>
        </p:txBody>
      </p:sp>
      <p:sp>
        <p:nvSpPr>
          <p:cNvPr id="8" name="Rectangle: Rounded Corners 7">
            <a:extLst>
              <a:ext uri="{FF2B5EF4-FFF2-40B4-BE49-F238E27FC236}">
                <a16:creationId xmlns:a16="http://schemas.microsoft.com/office/drawing/2014/main" id="{18CEA546-EF08-CD4E-C7B2-479528DAFF84}"/>
              </a:ext>
            </a:extLst>
          </p:cNvPr>
          <p:cNvSpPr/>
          <p:nvPr/>
        </p:nvSpPr>
        <p:spPr>
          <a:xfrm>
            <a:off x="10575471" y="318970"/>
            <a:ext cx="2057400" cy="24424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600" i="1" dirty="0">
                <a:latin typeface="Poppins" panose="00000500000000000000" pitchFamily="2" charset="0"/>
                <a:cs typeface="Poppins" panose="00000500000000000000" pitchFamily="2" charset="0"/>
              </a:rPr>
              <a:t>Share Features, Benefits, 1 clinical claim &amp; wow demo</a:t>
            </a:r>
          </a:p>
        </p:txBody>
      </p:sp>
      <p:sp>
        <p:nvSpPr>
          <p:cNvPr id="9" name="Rectangle: Rounded Corners 8">
            <a:extLst>
              <a:ext uri="{FF2B5EF4-FFF2-40B4-BE49-F238E27FC236}">
                <a16:creationId xmlns:a16="http://schemas.microsoft.com/office/drawing/2014/main" id="{01E929C6-7D7A-F882-8581-7F9A73B446AF}"/>
              </a:ext>
            </a:extLst>
          </p:cNvPr>
          <p:cNvSpPr/>
          <p:nvPr/>
        </p:nvSpPr>
        <p:spPr>
          <a:xfrm>
            <a:off x="-3044891" y="150040"/>
            <a:ext cx="2057400" cy="8663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latin typeface="Poppins" panose="00000500000000000000" pitchFamily="2" charset="0"/>
                <a:cs typeface="Poppins" panose="00000500000000000000" pitchFamily="2" charset="0"/>
              </a:rPr>
              <a:t>Insert High Res Brand Logo from Bank on slide 2 </a:t>
            </a:r>
          </a:p>
        </p:txBody>
      </p:sp>
      <p:sp>
        <p:nvSpPr>
          <p:cNvPr id="10" name="Rectangle: Rounded Corners 9">
            <a:extLst>
              <a:ext uri="{FF2B5EF4-FFF2-40B4-BE49-F238E27FC236}">
                <a16:creationId xmlns:a16="http://schemas.microsoft.com/office/drawing/2014/main" id="{B3AEE0DA-C529-5643-75B2-4345935983D0}"/>
              </a:ext>
            </a:extLst>
          </p:cNvPr>
          <p:cNvSpPr/>
          <p:nvPr/>
        </p:nvSpPr>
        <p:spPr>
          <a:xfrm>
            <a:off x="-3744687" y="3013409"/>
            <a:ext cx="2373086" cy="38392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latin typeface="Poppins" panose="00000500000000000000" pitchFamily="2" charset="0"/>
                <a:cs typeface="Poppins" panose="00000500000000000000" pitchFamily="2" charset="0"/>
              </a:rPr>
              <a:t>Call to Action:</a:t>
            </a:r>
          </a:p>
          <a:p>
            <a:r>
              <a:rPr lang="en-US" sz="1600" i="1" dirty="0">
                <a:latin typeface="Poppins" panose="00000500000000000000" pitchFamily="2" charset="0"/>
                <a:cs typeface="Poppins" panose="00000500000000000000" pitchFamily="2" charset="0"/>
              </a:rPr>
              <a:t>What challenge and/or action are you going to ask your attendees to put into play after your training? </a:t>
            </a:r>
          </a:p>
          <a:p>
            <a:r>
              <a:rPr lang="en-US" sz="1600" i="1" dirty="0">
                <a:latin typeface="Poppins" panose="00000500000000000000" pitchFamily="2" charset="0"/>
                <a:cs typeface="Poppins" panose="00000500000000000000" pitchFamily="2" charset="0"/>
              </a:rPr>
              <a:t>*Tip* It needs to be specific and attainable. </a:t>
            </a:r>
          </a:p>
          <a:p>
            <a:r>
              <a:rPr lang="en-US" sz="1600" i="1" dirty="0">
                <a:latin typeface="Poppins" panose="00000500000000000000" pitchFamily="2" charset="0"/>
                <a:cs typeface="Poppins" panose="00000500000000000000" pitchFamily="2" charset="0"/>
              </a:rPr>
              <a:t>Always ask them to share it with you when they have achieved it. </a:t>
            </a:r>
          </a:p>
        </p:txBody>
      </p:sp>
      <p:sp>
        <p:nvSpPr>
          <p:cNvPr id="11" name="Rectangle: Rounded Corners 10">
            <a:extLst>
              <a:ext uri="{FF2B5EF4-FFF2-40B4-BE49-F238E27FC236}">
                <a16:creationId xmlns:a16="http://schemas.microsoft.com/office/drawing/2014/main" id="{28707902-1D57-6287-467B-B3CD74236A45}"/>
              </a:ext>
            </a:extLst>
          </p:cNvPr>
          <p:cNvSpPr/>
          <p:nvPr/>
        </p:nvSpPr>
        <p:spPr>
          <a:xfrm>
            <a:off x="9732094" y="3376382"/>
            <a:ext cx="2623457" cy="31133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a:latin typeface="Poppins" panose="00000500000000000000" pitchFamily="2" charset="0"/>
                <a:cs typeface="Poppins" panose="00000500000000000000" pitchFamily="2" charset="0"/>
              </a:rPr>
              <a:t>Retention Examples: </a:t>
            </a:r>
          </a:p>
          <a:p>
            <a:r>
              <a:rPr lang="en-US" sz="1600" i="1">
                <a:latin typeface="Poppins" panose="00000500000000000000" pitchFamily="2" charset="0"/>
                <a:cs typeface="Poppins" panose="00000500000000000000" pitchFamily="2" charset="0"/>
              </a:rPr>
              <a:t>-Share 3 key benefits/features of this new product.</a:t>
            </a:r>
          </a:p>
          <a:p>
            <a:r>
              <a:rPr lang="en-US" sz="1600" i="1">
                <a:latin typeface="Poppins" panose="00000500000000000000" pitchFamily="2" charset="0"/>
                <a:cs typeface="Poppins" panose="00000500000000000000" pitchFamily="2" charset="0"/>
              </a:rPr>
              <a:t>-Share 1 POD about the brand.</a:t>
            </a:r>
          </a:p>
          <a:p>
            <a:r>
              <a:rPr lang="en-US" sz="1600" i="1">
                <a:latin typeface="Poppins" panose="00000500000000000000" pitchFamily="2" charset="0"/>
                <a:cs typeface="Poppins" panose="00000500000000000000" pitchFamily="2" charset="0"/>
              </a:rPr>
              <a:t>-Who is this product for? </a:t>
            </a:r>
          </a:p>
          <a:p>
            <a:r>
              <a:rPr lang="en-US" sz="1600" i="1">
                <a:latin typeface="Poppins" panose="00000500000000000000" pitchFamily="2" charset="0"/>
                <a:cs typeface="Poppins" panose="00000500000000000000" pitchFamily="2" charset="0"/>
              </a:rPr>
              <a:t>-How do you use this product?  </a:t>
            </a:r>
          </a:p>
        </p:txBody>
      </p:sp>
      <p:sp>
        <p:nvSpPr>
          <p:cNvPr id="13" name="TextBox 12">
            <a:extLst>
              <a:ext uri="{FF2B5EF4-FFF2-40B4-BE49-F238E27FC236}">
                <a16:creationId xmlns:a16="http://schemas.microsoft.com/office/drawing/2014/main" id="{0845D5DC-4C54-0B31-914D-F93422A81035}"/>
              </a:ext>
            </a:extLst>
          </p:cNvPr>
          <p:cNvSpPr txBox="1"/>
          <p:nvPr/>
        </p:nvSpPr>
        <p:spPr>
          <a:xfrm>
            <a:off x="320994" y="3820975"/>
            <a:ext cx="2501454" cy="923330"/>
          </a:xfrm>
          <a:prstGeom prst="rect">
            <a:avLst/>
          </a:prstGeom>
          <a:noFill/>
          <a:ln>
            <a:solidFill>
              <a:schemeClr val="tx1"/>
            </a:solidFill>
          </a:ln>
        </p:spPr>
        <p:txBody>
          <a:bodyPr wrap="square" rtlCol="0">
            <a:spAutoFit/>
          </a:bodyPr>
          <a:lstStyle/>
          <a:p>
            <a:r>
              <a:rPr lang="en-CA" b="1" dirty="0">
                <a:latin typeface="Poppins" panose="00000500000000000000" pitchFamily="2" charset="0"/>
                <a:cs typeface="Poppins" panose="00000500000000000000" pitchFamily="2" charset="0"/>
              </a:rPr>
              <a:t>Supporting Assets: </a:t>
            </a:r>
          </a:p>
          <a:p>
            <a:pPr marL="171450" indent="-171450">
              <a:buFont typeface="Arial" panose="020B0604020202020204" pitchFamily="34" charset="0"/>
              <a:buChar char="•"/>
            </a:pPr>
            <a:r>
              <a:rPr lang="en-CA" sz="900" dirty="0">
                <a:latin typeface="Poppins" panose="00000500000000000000" pitchFamily="2" charset="0"/>
                <a:cs typeface="Poppins" panose="00000500000000000000" pitchFamily="2" charset="0"/>
                <a:hlinkClick r:id="rId3"/>
              </a:rPr>
              <a:t>Lip injection Maximum Plump Lip Plump One-Pager</a:t>
            </a:r>
            <a:endParaRPr lang="en-CA" sz="9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CA" sz="900" dirty="0">
                <a:latin typeface="Poppins" panose="00000500000000000000" pitchFamily="2" charset="0"/>
                <a:cs typeface="Poppins" panose="00000500000000000000" pitchFamily="2" charset="0"/>
                <a:hlinkClick r:id="rId4"/>
              </a:rPr>
              <a:t>Training Deck: Lip Injection Franchise</a:t>
            </a:r>
            <a:endParaRPr lang="en-CA" sz="9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CA" sz="900" dirty="0">
                <a:latin typeface="Poppins" panose="00000500000000000000" pitchFamily="2" charset="0"/>
                <a:cs typeface="Poppins" panose="00000500000000000000" pitchFamily="2" charset="0"/>
                <a:hlinkClick r:id="rId5"/>
              </a:rPr>
              <a:t>NALX Link</a:t>
            </a:r>
            <a:endParaRPr lang="en-CA" sz="900" dirty="0">
              <a:latin typeface="Poppins" panose="00000500000000000000" pitchFamily="2" charset="0"/>
              <a:cs typeface="Poppins" panose="00000500000000000000" pitchFamily="2" charset="0"/>
            </a:endParaRPr>
          </a:p>
        </p:txBody>
      </p:sp>
      <p:sp>
        <p:nvSpPr>
          <p:cNvPr id="14" name="Rectangle: Rounded Corners 13">
            <a:extLst>
              <a:ext uri="{FF2B5EF4-FFF2-40B4-BE49-F238E27FC236}">
                <a16:creationId xmlns:a16="http://schemas.microsoft.com/office/drawing/2014/main" id="{AE4A21BD-1A52-7E7E-81BB-7D66881587B3}"/>
              </a:ext>
            </a:extLst>
          </p:cNvPr>
          <p:cNvSpPr/>
          <p:nvPr/>
        </p:nvSpPr>
        <p:spPr>
          <a:xfrm>
            <a:off x="-3271422" y="1125265"/>
            <a:ext cx="2057400" cy="1477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600">
                <a:latin typeface="Poppins" panose="00000500000000000000" pitchFamily="2" charset="0"/>
                <a:cs typeface="Poppins" panose="00000500000000000000" pitchFamily="2" charset="0"/>
              </a:rPr>
              <a:t>Video, One pager, Social linked here</a:t>
            </a:r>
          </a:p>
        </p:txBody>
      </p:sp>
      <p:pic>
        <p:nvPicPr>
          <p:cNvPr id="3" name="Picture 2">
            <a:extLst>
              <a:ext uri="{FF2B5EF4-FFF2-40B4-BE49-F238E27FC236}">
                <a16:creationId xmlns:a16="http://schemas.microsoft.com/office/drawing/2014/main" id="{FADECBAD-16F0-D26F-F69B-925C71528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557" y="-56284"/>
            <a:ext cx="3724886" cy="8700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p Injection Maximum Plump Extra Strength Lip Plumper Gloss">
            <a:extLst>
              <a:ext uri="{FF2B5EF4-FFF2-40B4-BE49-F238E27FC236}">
                <a16:creationId xmlns:a16="http://schemas.microsoft.com/office/drawing/2014/main" id="{75317906-DE7C-C000-E06C-87AF9E93350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629" t="7180" r="6206" b="7072"/>
          <a:stretch/>
        </p:blipFill>
        <p:spPr bwMode="auto">
          <a:xfrm>
            <a:off x="310443" y="1096304"/>
            <a:ext cx="2501454" cy="243286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1475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1404</TotalTime>
  <Words>933</Words>
  <Application>Microsoft Office PowerPoint</Application>
  <PresentationFormat>On-screen Show (4:3)</PresentationFormat>
  <Paragraphs>83</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Calibri</vt:lpstr>
      <vt:lpstr>Calibri Light</vt:lpstr>
      <vt:lpstr>Poppins</vt:lpstr>
      <vt:lpstr>ProximaNova-Bold</vt:lpstr>
      <vt:lpstr>ProximaNova-Light</vt:lpstr>
      <vt:lpstr>Office 2013 - 2022 Theme</vt:lpstr>
      <vt:lpstr>PowerPoint Presentation</vt:lpstr>
      <vt:lpstr>PowerPoint Presentation</vt:lpstr>
      <vt:lpstr>PowerPoint Presentation</vt:lpstr>
    </vt:vector>
  </TitlesOfParts>
  <Company>The Estee Lauder Companies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 Erin</dc:creator>
  <cp:lastModifiedBy>Emmerson, Leslie</cp:lastModifiedBy>
  <cp:revision>3</cp:revision>
  <cp:lastPrinted>2024-07-24T20:01:04Z</cp:lastPrinted>
  <dcterms:created xsi:type="dcterms:W3CDTF">2024-05-22T20:01:56Z</dcterms:created>
  <dcterms:modified xsi:type="dcterms:W3CDTF">2025-01-14T20:54:51Z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f34ead-50a3-4950-8a39-fca3a33c48cb_Enabled">
    <vt:lpwstr>true</vt:lpwstr>
  </property>
  <property fmtid="{D5CDD505-2E9C-101B-9397-08002B2CF9AE}" pid="3" name="MSIP_Label_b1f34ead-50a3-4950-8a39-fca3a33c48cb_SetDate">
    <vt:lpwstr>2024-05-22T20:04:05Z</vt:lpwstr>
  </property>
  <property fmtid="{D5CDD505-2E9C-101B-9397-08002B2CF9AE}" pid="4" name="MSIP_Label_b1f34ead-50a3-4950-8a39-fca3a33c48cb_Method">
    <vt:lpwstr>Standard</vt:lpwstr>
  </property>
  <property fmtid="{D5CDD505-2E9C-101B-9397-08002B2CF9AE}" pid="5" name="MSIP_Label_b1f34ead-50a3-4950-8a39-fca3a33c48cb_Name">
    <vt:lpwstr>Confidential</vt:lpwstr>
  </property>
  <property fmtid="{D5CDD505-2E9C-101B-9397-08002B2CF9AE}" pid="6" name="MSIP_Label_b1f34ead-50a3-4950-8a39-fca3a33c48cb_SiteId">
    <vt:lpwstr>0c5638da-d686-4d6a-8df4-e0552c70cb17</vt:lpwstr>
  </property>
  <property fmtid="{D5CDD505-2E9C-101B-9397-08002B2CF9AE}" pid="7" name="MSIP_Label_b1f34ead-50a3-4950-8a39-fca3a33c48cb_ActionId">
    <vt:lpwstr>943d30e0-f2cc-4147-9d2f-eef13fc0b0ee</vt:lpwstr>
  </property>
  <property fmtid="{D5CDD505-2E9C-101B-9397-08002B2CF9AE}" pid="8" name="MSIP_Label_b1f34ead-50a3-4950-8a39-fca3a33c48cb_ContentBits">
    <vt:lpwstr>0</vt:lpwstr>
  </property>
</Properties>
</file>