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80950" r:id="rId2"/>
    <p:sldId id="21473767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6980-70B3-4F69-B0FE-3A4E53C78C8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8D1E-9D59-4886-9E80-B0384804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87E1D-F5B2-8830-A8C9-2DF887E2F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B5084-92F2-3643-690C-DD46C7F23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2DEEC-3212-7E94-2B46-E71DB6D66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50AE3-A8C0-BE7B-991C-B8E1281FA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4CBF-AD61-D74D-9DE9-0E3D66ADD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54AE8-BBCF-2DDF-29ED-3ADDAAFFF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6DF60-1656-A401-F1FF-527158C43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CEA9B-0A03-3CC1-38A7-E46FA7EE7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9D227-F3BF-E6F6-59E4-06AFDC507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64CBF-AD61-D74D-9DE9-0E3D66ADDF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24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832B-FCBA-AED6-95E3-CF703C140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52E83-BC68-403D-F363-E84B8A99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4622-82DD-51E6-86B3-E9BE7A13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1013E-46A8-96FF-403B-E3EBA56F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FE49E-4D96-B746-A605-2AE3780D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FB7E-ADF8-19D9-013B-4D5D1547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606EA-78E7-AA77-5263-820E50089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72CD6-7D91-6716-1F8D-6D6FF755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768A6-2063-89CE-585B-60510CD1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3179F-AAEE-F2B2-0D14-B820FB3D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86F14-7389-5E6F-88BA-5784C7C15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0657B-CD45-3C4E-6D15-B15300F1F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7F338-1265-4338-24CC-85DA304E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35E0-9479-C7A7-3028-59A2EC48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1E35-BE4C-A6A8-C365-8E38364A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D3F74E-0441-E8ED-6115-A7B2271BA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B660FB66-6026-9718-5294-F70245D5F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203" y="437984"/>
            <a:ext cx="5266064" cy="662517"/>
          </a:xfrm>
          <a:prstGeom prst="rect">
            <a:avLst/>
          </a:prstGeom>
        </p:spPr>
        <p:txBody>
          <a:bodyPr/>
          <a:lstStyle>
            <a:lvl1pPr>
              <a:defRPr lang="en-US" sz="4400" kern="1200" cap="all" baseline="0">
                <a:solidFill>
                  <a:srgbClr val="F83392"/>
                </a:solidFill>
                <a:latin typeface="Recoleta 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23BE10-1AE0-78A6-5BED-F0F258B929F0}"/>
              </a:ext>
            </a:extLst>
          </p:cNvPr>
          <p:cNvSpPr txBox="1">
            <a:spLocks/>
          </p:cNvSpPr>
          <p:nvPr userDrawn="1"/>
        </p:nvSpPr>
        <p:spPr>
          <a:xfrm>
            <a:off x="11683442" y="6424105"/>
            <a:ext cx="419345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E380EA-64CB-4F42-93ED-9FA5341E947C}" type="slidenum">
              <a:rPr lang="en-US" sz="933" baseline="0" smtClean="0">
                <a:solidFill>
                  <a:schemeClr val="tx1"/>
                </a:solidFill>
                <a:latin typeface="Proxima Nova" panose="02000506030000020004" pitchFamily="2" charset="0"/>
              </a:rPr>
              <a:pPr algn="ctr"/>
              <a:t>‹#›</a:t>
            </a:fld>
            <a:endParaRPr lang="en-US" sz="933" baseline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5F46C7-0816-43D7-4FC9-C9FD978AB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4203" y="1100501"/>
            <a:ext cx="5266064" cy="5381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93"/>
              </a:lnSpc>
              <a:buFontTx/>
              <a:buNone/>
              <a:defRPr sz="1467" baseline="0">
                <a:solidFill>
                  <a:schemeClr val="tx1"/>
                </a:solidFill>
                <a:latin typeface="Proxima Nova Medium" panose="02000506030000020004" pitchFamily="2" charset="0"/>
              </a:defRPr>
            </a:lvl1pPr>
            <a:lvl2pPr marL="609585" indent="0">
              <a:lnSpc>
                <a:spcPts val="1093"/>
              </a:lnSpc>
              <a:buFontTx/>
              <a:buNone/>
              <a:defRPr sz="1467" baseline="0">
                <a:solidFill>
                  <a:schemeClr val="tx1"/>
                </a:solidFill>
                <a:latin typeface="Proxima Nova Medium" panose="02000506030000020004" pitchFamily="2" charset="0"/>
              </a:defRPr>
            </a:lvl2pPr>
            <a:lvl3pPr marL="1219170" indent="0">
              <a:lnSpc>
                <a:spcPts val="1093"/>
              </a:lnSpc>
              <a:buFontTx/>
              <a:buNone/>
              <a:defRPr sz="1467" baseline="0">
                <a:solidFill>
                  <a:schemeClr val="tx1"/>
                </a:solidFill>
                <a:latin typeface="Proxima Nova Medium" panose="02000506030000020004" pitchFamily="2" charset="0"/>
              </a:defRPr>
            </a:lvl3pPr>
            <a:lvl4pPr marL="1828754" indent="0">
              <a:lnSpc>
                <a:spcPts val="1093"/>
              </a:lnSpc>
              <a:buFontTx/>
              <a:buNone/>
              <a:defRPr sz="1467" baseline="0">
                <a:solidFill>
                  <a:schemeClr val="tx1"/>
                </a:solidFill>
                <a:latin typeface="Proxima Nova Medium" panose="02000506030000020004" pitchFamily="2" charset="0"/>
              </a:defRPr>
            </a:lvl4pPr>
            <a:lvl5pPr marL="2438339" indent="0">
              <a:lnSpc>
                <a:spcPts val="1093"/>
              </a:lnSpc>
              <a:buFontTx/>
              <a:buNone/>
              <a:defRPr sz="1467" baseline="0">
                <a:solidFill>
                  <a:schemeClr val="tx1"/>
                </a:solidFill>
                <a:latin typeface="Proxima Nova Medium" panose="02000506030000020004" pitchFamily="2" charset="0"/>
              </a:defRPr>
            </a:lvl5pPr>
          </a:lstStyle>
          <a:p>
            <a:pPr lvl="0"/>
            <a:r>
              <a:rPr lang="en-US"/>
              <a:t>Insert </a:t>
            </a:r>
            <a:r>
              <a:rPr lang="en-US" err="1"/>
              <a:t>subcopy</a:t>
            </a:r>
            <a:r>
              <a:rPr lang="en-US"/>
              <a:t>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57B6A-FE5E-69CB-BC72-3F183D0EA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203" y="6185272"/>
            <a:ext cx="529829" cy="469489"/>
          </a:xfrm>
          <a:prstGeom prst="rect">
            <a:avLst/>
          </a:prstGeom>
        </p:spPr>
      </p:pic>
      <p:pic>
        <p:nvPicPr>
          <p:cNvPr id="2" name="Picture 1" descr="A pink rectangle with a white border&#10;&#10;AI-generated content may be incorrect.">
            <a:extLst>
              <a:ext uri="{FF2B5EF4-FFF2-40B4-BE49-F238E27FC236}">
                <a16:creationId xmlns:a16="http://schemas.microsoft.com/office/drawing/2014/main" id="{32C95F4D-33AD-3591-04C1-A37CF25F1B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46840" y="7258028"/>
            <a:ext cx="499337" cy="499336"/>
          </a:xfrm>
          <a:prstGeom prst="rect">
            <a:avLst/>
          </a:prstGeom>
        </p:spPr>
      </p:pic>
      <p:pic>
        <p:nvPicPr>
          <p:cNvPr id="3" name="Picture 2" descr="A pink rectangle with a black center&#10;&#10;AI-generated content may be incorrect.">
            <a:extLst>
              <a:ext uri="{FF2B5EF4-FFF2-40B4-BE49-F238E27FC236}">
                <a16:creationId xmlns:a16="http://schemas.microsoft.com/office/drawing/2014/main" id="{C14E5807-3605-A55E-A5D7-84125900FA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22672" y="7258027"/>
            <a:ext cx="499337" cy="499336"/>
          </a:xfrm>
          <a:prstGeom prst="rect">
            <a:avLst/>
          </a:prstGeom>
        </p:spPr>
      </p:pic>
      <p:pic>
        <p:nvPicPr>
          <p:cNvPr id="4" name="Picture 3" descr="A pink background with a square&#10;&#10;AI-generated content may be incorrect.">
            <a:extLst>
              <a:ext uri="{FF2B5EF4-FFF2-40B4-BE49-F238E27FC236}">
                <a16:creationId xmlns:a16="http://schemas.microsoft.com/office/drawing/2014/main" id="{E40F30F8-19CE-42F7-8EE6-0ECCD898A8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335966" y="7258025"/>
            <a:ext cx="499337" cy="499336"/>
          </a:xfrm>
          <a:prstGeom prst="rect">
            <a:avLst/>
          </a:prstGeom>
        </p:spPr>
      </p:pic>
      <p:pic>
        <p:nvPicPr>
          <p:cNvPr id="5" name="Picture 4" descr="A pink heart on a black background&#10;&#10;AI-generated content may be incorrect.">
            <a:extLst>
              <a:ext uri="{FF2B5EF4-FFF2-40B4-BE49-F238E27FC236}">
                <a16:creationId xmlns:a16="http://schemas.microsoft.com/office/drawing/2014/main" id="{2EA8D3C4-E9B2-2D5D-097A-4FBF2C7999D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433" y="7051669"/>
            <a:ext cx="926393" cy="920944"/>
          </a:xfrm>
          <a:prstGeom prst="rect">
            <a:avLst/>
          </a:prstGeom>
        </p:spPr>
      </p:pic>
      <p:pic>
        <p:nvPicPr>
          <p:cNvPr id="7" name="Picture 6" descr="A pink heart on a black background&#10;&#10;AI-generated content may be incorrect.">
            <a:extLst>
              <a:ext uri="{FF2B5EF4-FFF2-40B4-BE49-F238E27FC236}">
                <a16:creationId xmlns:a16="http://schemas.microsoft.com/office/drawing/2014/main" id="{B75F0C64-D6B4-FF2B-8673-A3ED20E3D0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087" y="7049947"/>
            <a:ext cx="920944" cy="915495"/>
          </a:xfrm>
          <a:prstGeom prst="rect">
            <a:avLst/>
          </a:prstGeom>
        </p:spPr>
      </p:pic>
      <p:pic>
        <p:nvPicPr>
          <p:cNvPr id="8" name="Picture 7" descr="A pink heart on a black background&#10;&#10;AI-generated content may be incorrect.">
            <a:extLst>
              <a:ext uri="{FF2B5EF4-FFF2-40B4-BE49-F238E27FC236}">
                <a16:creationId xmlns:a16="http://schemas.microsoft.com/office/drawing/2014/main" id="{321D3BCC-2E55-1FFE-9DFC-47CADC680A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293" y="7051669"/>
            <a:ext cx="926393" cy="9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1EB2-44E7-04AF-E05B-04A7D853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C5F1-B97C-D0B3-5CCF-D4AA9335F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CF16-0AF7-49D3-F7DE-9E064B19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C5FF6-C0F2-8DD5-8AD5-3A56167C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9B319-0ED3-23C5-E756-7348C51B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012A-5524-121D-6D68-A3FCB192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FC39B-A8BE-B672-6B57-A27FF0EC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A880-798F-B470-D7D9-B8887DB0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193F1-E900-260F-D4AB-15E6B2AD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26F5-C1D6-0C0D-AD04-B8C733CD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3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8722-8887-07B6-774D-272E33B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974D9-3CAA-3647-E1A2-A6EF80590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4E7CB-6732-E3FE-78AD-E99DAFE69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1C87A-A7CA-6A6B-B77F-D9BE3653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5B9A1-5734-3EFA-1008-DA866A9E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3D31-A208-B5BA-1876-8DC13602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EB2F-47F7-2662-A74F-6D8616D4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4D825-1F93-32DD-ABDD-D3E545439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911FF-8C27-A312-A60C-33DE4D889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055FC-2234-94C8-60DC-54C607098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25983-EBB4-6482-C6B4-DAF864083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5F368-D9B8-EA9E-3351-CCEA48F2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225AB-9043-A3AA-2C4A-99522B2D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02F7C-EB03-389E-A453-9379FCA9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6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84C4-5202-5796-34EE-61BD6C2C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11686-79DA-7CE9-2C76-0C811A25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90F8A-EA48-21C2-385D-7B26BC00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3FB54-C488-0A36-F56C-56EF543A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11D25-9D59-C500-C34F-F99D7E59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D6E4D-F3DA-9590-111A-5B727EF0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499D5-8DFF-8FC9-695E-215E55F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F1EB-30A2-D475-6275-F36ADCC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4A85-CD1C-8D9B-53AC-0E9CFD2F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36C87-F65B-2774-AD27-CCA5B9A3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332D6-2E19-173E-C39F-E7CB06F4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76744-8147-6046-2C59-EBEF6CAA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91CF-573D-60C7-B1EE-FC6B19B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3D22-A3A5-3EF8-1541-DF2BD2D8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6B2C7-2D2D-D4BE-E4E2-CC1EB7F94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2A974-A3DE-DB8F-C4A2-85A5B98F2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E0C4D-EF01-A45C-16C5-02A9E2B3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90DD8-432F-5231-4604-F2337E5A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3EAC3-17BE-ED96-2D89-E781BBCE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59EC8-EF21-0720-BF18-0C4EADEB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0200-3BBA-58B0-2C4E-2F9DB913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5254A-A82A-A52A-C00E-0043B7222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D8BEC-BCCD-4BC6-AAE4-F8EBD112E18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8DA0-8D61-1C24-D7B6-3F63C4383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5FC-A97C-1F72-AADC-13AC34C69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CCD59-0F70-432B-884B-5781A5AD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7BECC-E23C-7330-2457-0E73CCF3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83AFB51-D0D3-05A7-B483-6703E1BC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03" y="192936"/>
            <a:ext cx="5266064" cy="662517"/>
          </a:xfrm>
        </p:spPr>
        <p:txBody>
          <a:bodyPr>
            <a:normAutofit fontScale="90000"/>
          </a:bodyPr>
          <a:lstStyle/>
          <a:p>
            <a:r>
              <a:rPr lang="en-US" dirty="0"/>
              <a:t>LASH &amp; DASH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3C9993-2364-0471-C483-A3200522AE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9458" y="766037"/>
            <a:ext cx="11709817" cy="5381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333" dirty="0"/>
              <a:t>Fast, flirty lashes that give you instant drama, perfect for batting &amp; dashing off in style.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D5342B-1106-250B-C566-A6180385D7DA}"/>
              </a:ext>
            </a:extLst>
          </p:cNvPr>
          <p:cNvSpPr txBox="1">
            <a:spLocks/>
          </p:cNvSpPr>
          <p:nvPr/>
        </p:nvSpPr>
        <p:spPr>
          <a:xfrm>
            <a:off x="6203998" y="1492746"/>
            <a:ext cx="4916373" cy="413517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 baseline="0">
                <a:solidFill>
                  <a:srgbClr val="FF1C6E"/>
                </a:solidFill>
                <a:latin typeface="Recoleta Bol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867" cap="none">
                <a:solidFill>
                  <a:srgbClr val="F83392"/>
                </a:solidFill>
              </a:rPr>
              <a:t>15 MINUTE QUICKIE STEPS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AE8BFDA-3737-75BF-7357-16A26F3FB465}"/>
              </a:ext>
            </a:extLst>
          </p:cNvPr>
          <p:cNvSpPr txBox="1">
            <a:spLocks/>
          </p:cNvSpPr>
          <p:nvPr/>
        </p:nvSpPr>
        <p:spPr>
          <a:xfrm>
            <a:off x="5569387" y="1674243"/>
            <a:ext cx="6185593" cy="4750569"/>
          </a:xfrm>
          <a:prstGeom prst="rect">
            <a:avLst/>
          </a:prstGeom>
        </p:spPr>
        <p:txBody>
          <a:bodyPr lIns="97536" rIns="182880"/>
          <a:lstStyle>
            <a:lvl1pPr marL="0" indent="0" algn="l" defTabSz="685800" rtl="0" eaLnBrk="1" latinLnBrk="0" hangingPunct="1">
              <a:lnSpc>
                <a:spcPts val="820"/>
              </a:lnSpc>
              <a:spcBef>
                <a:spcPts val="750"/>
              </a:spcBef>
              <a:buFontTx/>
              <a:buNone/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262890" indent="-137160" algn="l" defTabSz="685800" rtl="0" eaLnBrk="1" latinLnBrk="0" hangingPunct="1">
              <a:lnSpc>
                <a:spcPts val="820"/>
              </a:lnSpc>
              <a:spcBef>
                <a:spcPts val="375"/>
              </a:spcBef>
              <a:buSzPct val="90000"/>
              <a:buFontTx/>
              <a:buBlip>
                <a:blip r:embed="rId3"/>
              </a:buBlip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265176" indent="-137160" algn="l" defTabSz="685800" rtl="0" eaLnBrk="1" latinLnBrk="0" hangingPunct="1">
              <a:lnSpc>
                <a:spcPts val="820"/>
              </a:lnSpc>
              <a:spcBef>
                <a:spcPts val="375"/>
              </a:spcBef>
              <a:buSzPct val="90000"/>
              <a:buFontTx/>
              <a:buBlip>
                <a:blip r:embed="rId4"/>
              </a:buBlip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7636" lvl="1" indent="0">
              <a:lnSpc>
                <a:spcPts val="1227"/>
              </a:lnSpc>
              <a:buNone/>
            </a:pPr>
            <a:endParaRPr lang="en-US" sz="1067" dirty="0"/>
          </a:p>
          <a:p>
            <a:pPr lvl="1">
              <a:lnSpc>
                <a:spcPts val="1227"/>
              </a:lnSpc>
              <a:buBlip>
                <a:blip r:embed="rId4"/>
              </a:buBlip>
            </a:pPr>
            <a:r>
              <a:rPr lang="en-US" sz="1067" dirty="0">
                <a:latin typeface="Proxima Nova Medium" panose="02000506030000020004" pitchFamily="50" charset="0"/>
              </a:rPr>
              <a:t>STEP 1: REMOVE any current mascara from client’s lashes using the below steps.</a:t>
            </a:r>
          </a:p>
          <a:p>
            <a:pPr marL="640080" lvl="2">
              <a:lnSpc>
                <a:spcPts val="1227"/>
              </a:lnSpc>
            </a:pPr>
            <a:r>
              <a:rPr lang="en-US" sz="1067" dirty="0">
                <a:latin typeface="Proxima Nova Medium" panose="02000506030000020004" pitchFamily="50" charset="0"/>
              </a:rPr>
              <a:t>Spritz a cotton round with </a:t>
            </a:r>
            <a:r>
              <a:rPr lang="en-US" sz="1067" b="1" dirty="0">
                <a:solidFill>
                  <a:srgbClr val="F83392"/>
                </a:solidFill>
              </a:rPr>
              <a:t>Hangover 3-in-1 Setting Spray </a:t>
            </a:r>
            <a:r>
              <a:rPr lang="en-US" sz="1067" dirty="0">
                <a:latin typeface="Proxima Nova Medium" panose="02000506030000020004" pitchFamily="50" charset="0"/>
              </a:rPr>
              <a:t>until damp.  </a:t>
            </a:r>
          </a:p>
          <a:p>
            <a:pPr marL="640080" lvl="2">
              <a:lnSpc>
                <a:spcPts val="1227"/>
              </a:lnSpc>
            </a:pPr>
            <a:r>
              <a:rPr lang="en-US" sz="1067" dirty="0">
                <a:latin typeface="Proxima Nova Medium" panose="02000506030000020004" pitchFamily="50" charset="0"/>
              </a:rPr>
              <a:t>Fold cotton round in half &amp; hold under the eye with two fingers in a “V” shape.</a:t>
            </a:r>
          </a:p>
          <a:p>
            <a:pPr marL="640080" lvl="2">
              <a:lnSpc>
                <a:spcPts val="1227"/>
              </a:lnSpc>
            </a:pPr>
            <a:r>
              <a:rPr lang="en-US" sz="1067" dirty="0">
                <a:latin typeface="Proxima Nova Medium" panose="02000506030000020004" pitchFamily="50" charset="0"/>
              </a:rPr>
              <a:t>Use </a:t>
            </a:r>
            <a:r>
              <a:rPr lang="en-US" sz="1067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Clinique Take The Day Away Makeup Remover </a:t>
            </a:r>
            <a:r>
              <a:rPr lang="en-US" sz="1067" dirty="0">
                <a:latin typeface="Proxima Nova Medium" panose="02000506030000020004" pitchFamily="50" charset="0"/>
              </a:rPr>
              <a:t>on a cotton swab &amp; swipe down on lashes to remove mascara. TIP: wiggle cotton swab into the lashes to get every bit off the lashes.</a:t>
            </a:r>
          </a:p>
          <a:p>
            <a:pPr marL="167636" lvl="1" indent="0">
              <a:lnSpc>
                <a:spcPts val="1227"/>
              </a:lnSpc>
              <a:buNone/>
            </a:pPr>
            <a:endParaRPr lang="en-US" sz="1067" dirty="0">
              <a:latin typeface="Proxima Nova Medium" panose="02000506030000020004" pitchFamily="50" charset="0"/>
            </a:endParaRPr>
          </a:p>
          <a:p>
            <a:pPr lvl="1">
              <a:lnSpc>
                <a:spcPts val="1227"/>
              </a:lnSpc>
              <a:buBlip>
                <a:blip r:embed="rId4"/>
              </a:buBlip>
            </a:pPr>
            <a:r>
              <a:rPr lang="en-US" sz="1067" dirty="0">
                <a:latin typeface="Proxima Nova Medium" panose="02000506030000020004" pitchFamily="50" charset="0"/>
              </a:rPr>
              <a:t>STEP 2: MIRROR MOMENT – hand customer a mirror to watch the mascara application.</a:t>
            </a:r>
          </a:p>
          <a:p>
            <a:pPr marL="125730" lvl="1" indent="0">
              <a:lnSpc>
                <a:spcPts val="1227"/>
              </a:lnSpc>
              <a:buNone/>
            </a:pPr>
            <a:endParaRPr lang="en-US" sz="1067" dirty="0">
              <a:latin typeface="Proxima Nova Medium" panose="02000506030000020004" pitchFamily="50" charset="0"/>
            </a:endParaRPr>
          </a:p>
          <a:p>
            <a:pPr lvl="1">
              <a:lnSpc>
                <a:spcPts val="1227"/>
              </a:lnSpc>
              <a:buBlip>
                <a:blip r:embed="rId4"/>
              </a:buBlip>
            </a:pPr>
            <a:r>
              <a:rPr lang="en-US" sz="1067" dirty="0">
                <a:latin typeface="Proxima Nova Medium" panose="02000506030000020004" pitchFamily="50" charset="0"/>
              </a:rPr>
              <a:t>STEP 3: PRIME lashes with </a:t>
            </a:r>
            <a:r>
              <a:rPr lang="en-US" sz="1067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BETTER THAN SEX FOREPLAY MASCARA PRIMER</a:t>
            </a:r>
            <a:r>
              <a:rPr lang="en-US" sz="1067" dirty="0">
                <a:latin typeface="Proxima Nova Medium" panose="02000506030000020004" pitchFamily="50" charset="0"/>
              </a:rPr>
              <a:t>. </a:t>
            </a:r>
          </a:p>
          <a:p>
            <a:pPr marL="167636" lvl="1" indent="0" defTabSz="914377">
              <a:lnSpc>
                <a:spcPts val="1227"/>
              </a:lnSpc>
              <a:spcBef>
                <a:spcPts val="500"/>
              </a:spcBef>
              <a:buNone/>
              <a:defRPr/>
            </a:pPr>
            <a:endParaRPr lang="en-US" sz="1067" dirty="0">
              <a:latin typeface="Proxima Nova Medium" panose="02000506030000020004" pitchFamily="50" charset="0"/>
            </a:endParaRPr>
          </a:p>
          <a:p>
            <a:pPr lvl="1">
              <a:lnSpc>
                <a:spcPts val="1227"/>
              </a:lnSpc>
              <a:buBlip>
                <a:blip r:embed="rId4"/>
              </a:buBlip>
            </a:pPr>
            <a:r>
              <a:rPr lang="en-US" sz="1067" dirty="0">
                <a:latin typeface="Proxima Nova Medium" panose="02000506030000020004" pitchFamily="50" charset="0"/>
              </a:rPr>
              <a:t>STEP 4: Using a disposable mascara wand, APPLY mascara choice to one eye with Quickie Move “BOTTOMS FIRST” (bottom lashes first). Use the below application techniques for each formula. </a:t>
            </a:r>
          </a:p>
          <a:p>
            <a:pPr marL="640080" lvl="2">
              <a:lnSpc>
                <a:spcPts val="1227"/>
              </a:lnSpc>
            </a:pPr>
            <a:r>
              <a:rPr lang="en-US" sz="1067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BETTER THAN SEX MASCARA </a:t>
            </a:r>
            <a:r>
              <a:rPr lang="en-US" sz="1067" dirty="0">
                <a:latin typeface="Proxima Nova Medium" panose="02000506030000020004" pitchFamily="50" charset="0"/>
              </a:rPr>
              <a:t>– BUMP, WIGGLE &amp; TIP</a:t>
            </a:r>
          </a:p>
          <a:p>
            <a:pPr marL="640080" lvl="2">
              <a:lnSpc>
                <a:spcPts val="1227"/>
              </a:lnSpc>
            </a:pPr>
            <a:r>
              <a:rPr lang="en-US" sz="1067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RIBBON WRAPPED LASH MASCARA </a:t>
            </a:r>
            <a:r>
              <a:rPr lang="en-US" sz="1067" dirty="0">
                <a:latin typeface="Proxima Nova Medium" panose="02000506030000020004" pitchFamily="50" charset="0"/>
              </a:rPr>
              <a:t>– STROKE &amp; TIP</a:t>
            </a:r>
          </a:p>
          <a:p>
            <a:pPr marL="167636" lvl="1" indent="0">
              <a:lnSpc>
                <a:spcPts val="1227"/>
              </a:lnSpc>
              <a:buNone/>
            </a:pPr>
            <a:endParaRPr lang="en-US" sz="1067" dirty="0">
              <a:latin typeface="Proxima Nova Medium" panose="02000506030000020004" pitchFamily="50" charset="0"/>
            </a:endParaRPr>
          </a:p>
          <a:p>
            <a:pPr lvl="1">
              <a:lnSpc>
                <a:spcPts val="1227"/>
              </a:lnSpc>
              <a:buBlip>
                <a:blip r:embed="rId4"/>
              </a:buBlip>
            </a:pPr>
            <a:r>
              <a:rPr lang="en-US" sz="1067" dirty="0">
                <a:latin typeface="Proxima Nova Medium" panose="02000506030000020004" pitchFamily="50" charset="0"/>
              </a:rPr>
              <a:t>STEP 5: Time for the second PERFECT PAIRING to complete the lash &amp; dash look! Add customer’s </a:t>
            </a:r>
            <a:r>
              <a:rPr lang="en-US" sz="1067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CHOICE OF EYELINER</a:t>
            </a:r>
            <a:r>
              <a:rPr lang="en-US" sz="1067" dirty="0">
                <a:latin typeface="Proxima Nova Medium" panose="02000506030000020004" pitchFamily="50" charset="0"/>
              </a:rPr>
              <a:t>. Smudge or soften using an angled eyeliner brush. </a:t>
            </a:r>
          </a:p>
          <a:p>
            <a:pPr marL="125730" lvl="1" indent="0">
              <a:lnSpc>
                <a:spcPts val="1227"/>
              </a:lnSpc>
              <a:buNone/>
            </a:pPr>
            <a:endParaRPr lang="en-US" sz="1067" dirty="0">
              <a:latin typeface="Proxima Nova Medium" panose="02000506030000020004" pitchFamily="50" charset="0"/>
            </a:endParaRPr>
          </a:p>
          <a:p>
            <a:pPr lvl="1">
              <a:lnSpc>
                <a:spcPts val="1227"/>
              </a:lnSpc>
              <a:buBlip>
                <a:blip r:embed="rId4"/>
              </a:buBlip>
            </a:pPr>
            <a:r>
              <a:rPr lang="en-US" sz="1067" dirty="0">
                <a:latin typeface="Proxima Nova Medium" panose="02000506030000020004" pitchFamily="50" charset="0"/>
              </a:rPr>
              <a:t>STEP 6: CLOSE the sale with closing phrases &amp; tips! (Show 3, SELL 2).</a:t>
            </a:r>
          </a:p>
          <a:p>
            <a:pPr marL="167636" lvl="1" indent="0">
              <a:lnSpc>
                <a:spcPts val="1227"/>
              </a:lnSpc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61EE8-232F-2021-A9FA-F7DCCDD801DC}"/>
              </a:ext>
            </a:extLst>
          </p:cNvPr>
          <p:cNvSpPr txBox="1">
            <a:spLocks/>
          </p:cNvSpPr>
          <p:nvPr/>
        </p:nvSpPr>
        <p:spPr>
          <a:xfrm>
            <a:off x="-2333" y="1549676"/>
            <a:ext cx="5669857" cy="413517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 baseline="0">
                <a:solidFill>
                  <a:srgbClr val="FF1C6E"/>
                </a:solidFill>
                <a:latin typeface="Recoleta Bold" pitchFamily="2" charset="77"/>
                <a:ea typeface="+mj-ea"/>
                <a:cs typeface="+mj-cs"/>
              </a:defRPr>
            </a:lvl1pPr>
          </a:lstStyle>
          <a:p>
            <a:pPr defTabSz="914377">
              <a:lnSpc>
                <a:spcPct val="100000"/>
              </a:lnSpc>
              <a:defRPr/>
            </a:pPr>
            <a:r>
              <a:rPr lang="en-US" sz="1600" cap="none">
                <a:solidFill>
                  <a:srgbClr val="F83392"/>
                </a:solidFill>
              </a:rPr>
              <a:t>CLIENT CONNECTION QUESTION</a:t>
            </a:r>
          </a:p>
          <a:p>
            <a:pPr defTabSz="914377">
              <a:lnSpc>
                <a:spcPct val="100000"/>
              </a:lnSpc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Medium" panose="02000506030000020004" pitchFamily="50" charset="0"/>
                <a:ea typeface="+mn-ea"/>
                <a:cs typeface="+mn-cs"/>
              </a:rPr>
              <a:t>“Do you want lashes that touch the sky or ones that bring the drama?”</a:t>
            </a:r>
          </a:p>
          <a:p>
            <a:pPr defTabSz="914377">
              <a:defRPr/>
            </a:pPr>
            <a:endParaRPr lang="en-US" sz="1600" cap="none">
              <a:solidFill>
                <a:srgbClr val="F8339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165AE-BB6C-5902-7859-A88CA8D6FEB3}"/>
              </a:ext>
            </a:extLst>
          </p:cNvPr>
          <p:cNvSpPr txBox="1"/>
          <p:nvPr/>
        </p:nvSpPr>
        <p:spPr>
          <a:xfrm>
            <a:off x="806848" y="4941343"/>
            <a:ext cx="371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en-US" sz="1600">
                <a:solidFill>
                  <a:srgbClr val="F83392"/>
                </a:solidFill>
                <a:latin typeface="Recoleta Bold" pitchFamily="2" charset="77"/>
                <a:ea typeface="+mj-ea"/>
                <a:cs typeface="+mj-cs"/>
              </a:rPr>
              <a:t>Artistry Pro Tip: </a:t>
            </a:r>
          </a:p>
          <a:p>
            <a:pPr defTabSz="609585">
              <a:defRPr/>
            </a:pPr>
            <a:r>
              <a:rPr lang="en-US" sz="1400">
                <a:latin typeface="Proxima Nova Medium" panose="02000506030000020004" pitchFamily="50" charset="0"/>
              </a:rPr>
              <a:t>Learn as you lash!</a:t>
            </a:r>
          </a:p>
          <a:p>
            <a:pPr marL="171450" indent="-171450" defTabSz="609585"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Proxima Nova Medium" panose="02000506030000020004" pitchFamily="50" charset="0"/>
              </a:rPr>
              <a:t>Ask client to hold mirror in lap, mirror facing up.</a:t>
            </a:r>
          </a:p>
          <a:p>
            <a:pPr marL="171450" indent="-171450" defTabSz="609585"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Proxima Nova Medium" panose="02000506030000020004" pitchFamily="50" charset="0"/>
              </a:rPr>
              <a:t>Eyes down, chin up!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1D2D45-520C-A13A-8B7F-A351029E8FD2}"/>
              </a:ext>
            </a:extLst>
          </p:cNvPr>
          <p:cNvGrpSpPr/>
          <p:nvPr/>
        </p:nvGrpSpPr>
        <p:grpSpPr>
          <a:xfrm>
            <a:off x="621934" y="2293287"/>
            <a:ext cx="4080406" cy="2425901"/>
            <a:chOff x="3358860" y="2249243"/>
            <a:chExt cx="4450235" cy="24259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8F7D6F-6F35-DDFA-7BFB-2B003CBBE7CA}"/>
                </a:ext>
              </a:extLst>
            </p:cNvPr>
            <p:cNvSpPr/>
            <p:nvPr/>
          </p:nvSpPr>
          <p:spPr>
            <a:xfrm>
              <a:off x="3358860" y="2249243"/>
              <a:ext cx="4450235" cy="2425901"/>
            </a:xfrm>
            <a:prstGeom prst="rect">
              <a:avLst/>
            </a:prstGeom>
            <a:solidFill>
              <a:srgbClr val="FF138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Plus Sign 10">
              <a:extLst>
                <a:ext uri="{FF2B5EF4-FFF2-40B4-BE49-F238E27FC236}">
                  <a16:creationId xmlns:a16="http://schemas.microsoft.com/office/drawing/2014/main" id="{72333400-FAE8-56CC-771A-2517BC6FD1B4}"/>
                </a:ext>
              </a:extLst>
            </p:cNvPr>
            <p:cNvSpPr/>
            <p:nvPr/>
          </p:nvSpPr>
          <p:spPr>
            <a:xfrm>
              <a:off x="5909841" y="3190960"/>
              <a:ext cx="269774" cy="351381"/>
            </a:xfrm>
            <a:prstGeom prst="mathPlus">
              <a:avLst>
                <a:gd name="adj1" fmla="val 8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close up of a tube&#10;&#10;AI-generated content may be incorrect.">
              <a:extLst>
                <a:ext uri="{FF2B5EF4-FFF2-40B4-BE49-F238E27FC236}">
                  <a16:creationId xmlns:a16="http://schemas.microsoft.com/office/drawing/2014/main" id="{651D85A3-1D11-5DEE-F3A1-8A8782F8B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626" y="2485488"/>
              <a:ext cx="1099198" cy="2175566"/>
            </a:xfrm>
            <a:prstGeom prst="rect">
              <a:avLst/>
            </a:prstGeom>
          </p:spPr>
        </p:pic>
        <p:pic>
          <p:nvPicPr>
            <p:cNvPr id="17" name="Picture 16" descr="A pink eyeliner with black text&#10;&#10;AI-generated content may be incorrect.">
              <a:extLst>
                <a:ext uri="{FF2B5EF4-FFF2-40B4-BE49-F238E27FC236}">
                  <a16:creationId xmlns:a16="http://schemas.microsoft.com/office/drawing/2014/main" id="{F116767F-D947-636D-7D9F-59B43819C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928" y="2573354"/>
              <a:ext cx="1266942" cy="1866542"/>
            </a:xfrm>
            <a:prstGeom prst="rect">
              <a:avLst/>
            </a:prstGeom>
          </p:spPr>
        </p:pic>
        <p:pic>
          <p:nvPicPr>
            <p:cNvPr id="8" name="Picture 7" descr="A black tube with pink text&#10;&#10;AI-generated content may be incorrect.">
              <a:extLst>
                <a:ext uri="{FF2B5EF4-FFF2-40B4-BE49-F238E27FC236}">
                  <a16:creationId xmlns:a16="http://schemas.microsoft.com/office/drawing/2014/main" id="{E16BDA10-BD1F-3C6F-2B61-6CAF67E56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2250" y="2573354"/>
              <a:ext cx="727868" cy="184623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455644-6803-80D3-8FFB-B5EA4FC45E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27" y="4049528"/>
            <a:ext cx="289316" cy="2676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C85485-673D-9548-E3D7-670C8B171660}"/>
              </a:ext>
            </a:extLst>
          </p:cNvPr>
          <p:cNvSpPr txBox="1"/>
          <p:nvPr/>
        </p:nvSpPr>
        <p:spPr>
          <a:xfrm>
            <a:off x="6203998" y="6097645"/>
            <a:ext cx="5074862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latin typeface="Proxima Nova Medium" panose="02000506030000020004" pitchFamily="50" charset="0"/>
              </a:rPr>
              <a:t>Share &amp; </a:t>
            </a:r>
            <a:r>
              <a:rPr lang="en-US" sz="1067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use BORN THIS WAY SUPER COVERAGE </a:t>
            </a:r>
            <a:r>
              <a:rPr lang="en-US" sz="1067" dirty="0">
                <a:latin typeface="Proxima Nova Medium" panose="02000506030000020004" pitchFamily="50" charset="0"/>
              </a:rPr>
              <a:t>under their eyes in their brightening shade to clean up under the eyes and show off their gorgeous lashes.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0303A1-C367-4F6A-0F38-22CBA5EBF5BD}"/>
              </a:ext>
            </a:extLst>
          </p:cNvPr>
          <p:cNvGrpSpPr/>
          <p:nvPr/>
        </p:nvGrpSpPr>
        <p:grpSpPr>
          <a:xfrm>
            <a:off x="5016795" y="5684622"/>
            <a:ext cx="1433862" cy="1433862"/>
            <a:chOff x="5270061" y="5424138"/>
            <a:chExt cx="1433862" cy="1433862"/>
          </a:xfrm>
        </p:grpSpPr>
        <p:pic>
          <p:nvPicPr>
            <p:cNvPr id="7" name="Picture 6" descr="A pink heart shaped object&#10;&#10;AI-generated content may be incorrect.">
              <a:extLst>
                <a:ext uri="{FF2B5EF4-FFF2-40B4-BE49-F238E27FC236}">
                  <a16:creationId xmlns:a16="http://schemas.microsoft.com/office/drawing/2014/main" id="{B0C19EF8-170F-5958-2D0F-DA6B7A8D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70061" y="5424138"/>
              <a:ext cx="1433862" cy="14338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79AAD3-67AD-B690-2671-7EFBD5FB4C89}"/>
                </a:ext>
              </a:extLst>
            </p:cNvPr>
            <p:cNvSpPr txBox="1"/>
            <p:nvPr/>
          </p:nvSpPr>
          <p:spPr>
            <a:xfrm>
              <a:off x="5498638" y="5837161"/>
              <a:ext cx="97670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Proxima Nova" panose="02000506030000020004" pitchFamily="2" charset="0"/>
                </a:rPr>
                <a:t>Super Coverage Superhero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33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4508-7024-F8E9-D155-0D70FCEA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A59C98-C6F4-D6E6-BB38-D02978CD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62" y="222130"/>
            <a:ext cx="10208393" cy="662517"/>
          </a:xfrm>
        </p:spPr>
        <p:txBody>
          <a:bodyPr>
            <a:normAutofit fontScale="90000"/>
          </a:bodyPr>
          <a:lstStyle/>
          <a:p>
            <a:r>
              <a:rPr lang="en-US"/>
              <a:t>CONCEALER COVER STORY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CAEEE5-39B2-7FEF-1DF1-D83C956960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3787" y="792854"/>
            <a:ext cx="11708043" cy="63600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The perfect concealer hides dark circles, blemishes &amp; unwanted texture while allowing your fresh, flawless face to shine through.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Find your perfect match!</a:t>
            </a:r>
          </a:p>
          <a:p>
            <a:pPr>
              <a:lnSpc>
                <a:spcPct val="100000"/>
              </a:lnSpc>
            </a:pPr>
            <a:endParaRPr lang="en-US" sz="1333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6BE9605-F6E4-5C0D-CA00-D96A44AE810C}"/>
              </a:ext>
            </a:extLst>
          </p:cNvPr>
          <p:cNvSpPr txBox="1">
            <a:spLocks/>
          </p:cNvSpPr>
          <p:nvPr/>
        </p:nvSpPr>
        <p:spPr>
          <a:xfrm>
            <a:off x="5787686" y="1546200"/>
            <a:ext cx="6404314" cy="5135996"/>
          </a:xfrm>
          <a:prstGeom prst="rect">
            <a:avLst/>
          </a:prstGeom>
        </p:spPr>
        <p:txBody>
          <a:bodyPr lIns="97536" rIns="182880"/>
          <a:lstStyle>
            <a:lvl1pPr marL="0" indent="0" algn="l" defTabSz="685800" rtl="0" eaLnBrk="1" latinLnBrk="0" hangingPunct="1">
              <a:lnSpc>
                <a:spcPts val="820"/>
              </a:lnSpc>
              <a:spcBef>
                <a:spcPts val="750"/>
              </a:spcBef>
              <a:buFontTx/>
              <a:buNone/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262890" indent="-137160" algn="l" defTabSz="685800" rtl="0" eaLnBrk="1" latinLnBrk="0" hangingPunct="1">
              <a:lnSpc>
                <a:spcPts val="820"/>
              </a:lnSpc>
              <a:spcBef>
                <a:spcPts val="375"/>
              </a:spcBef>
              <a:buSzPct val="90000"/>
              <a:buFontTx/>
              <a:buBlip>
                <a:blip r:embed="rId3"/>
              </a:buBlip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265176" indent="-137160" algn="l" defTabSz="685800" rtl="0" eaLnBrk="1" latinLnBrk="0" hangingPunct="1">
              <a:lnSpc>
                <a:spcPts val="820"/>
              </a:lnSpc>
              <a:spcBef>
                <a:spcPts val="375"/>
              </a:spcBef>
              <a:buSzPct val="90000"/>
              <a:buFontTx/>
              <a:buBlip>
                <a:blip r:embed="rId4"/>
              </a:buBlip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900" kern="1200" baseline="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Blip>
                <a:blip r:embed="rId4"/>
              </a:buBlip>
              <a:defRPr/>
            </a:pPr>
            <a:r>
              <a:rPr lang="en-US" sz="1050" dirty="0">
                <a:latin typeface="Proxima Nova Medium" panose="02000506030000020004" pitchFamily="50" charset="0"/>
              </a:rPr>
              <a:t>STEP 1: Always pull </a:t>
            </a:r>
            <a:r>
              <a:rPr lang="en-US" sz="1050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TWO SHADES OF CONCEALER: THE POWER COUPLE:</a:t>
            </a:r>
          </a:p>
          <a:p>
            <a:pPr marL="487668" lvl="2" indent="-182875" defTabSz="914377">
              <a:lnSpc>
                <a:spcPts val="122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Corrector Shade: </a:t>
            </a:r>
            <a:r>
              <a:rPr lang="en-US" sz="1050" dirty="0">
                <a:latin typeface="Proxima Nova Medium" panose="02000506030000020004" pitchFamily="50" charset="0"/>
              </a:rPr>
              <a:t>Concealer matches exactly to the foundation for blemishes/redness/pigmentation.</a:t>
            </a:r>
          </a:p>
          <a:p>
            <a:pPr marL="487668" lvl="2" indent="-182875" defTabSz="914377">
              <a:lnSpc>
                <a:spcPts val="122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Brighten Shade: </a:t>
            </a:r>
            <a:r>
              <a:rPr lang="en-US" sz="1050" dirty="0">
                <a:latin typeface="Proxima Nova Medium" panose="02000506030000020004" pitchFamily="50" charset="0"/>
              </a:rPr>
              <a:t>Choose a shade 1-2 shades lighter for under eyes and high points to lift &amp; illuminate.</a:t>
            </a:r>
          </a:p>
          <a:p>
            <a:pPr marL="167636" lvl="1" indent="0" defTabSz="914377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050" dirty="0">
              <a:latin typeface="Proxima Nova Medium" panose="02000506030000020004" pitchFamily="50" charset="0"/>
            </a:endParaRP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FontTx/>
              <a:buBlip>
                <a:blip r:embed="rId4"/>
              </a:buBlip>
            </a:pPr>
            <a:r>
              <a:rPr lang="en-US" sz="1050" dirty="0">
                <a:latin typeface="Proxima Nova Medium" panose="02000506030000020004" pitchFamily="50" charset="0"/>
              </a:rPr>
              <a:t>STEP 2: BUFF DOWN makeup creases on the customer’s face before the concealer application using a concealer brush. </a:t>
            </a:r>
          </a:p>
          <a:p>
            <a:pPr marL="167636" lvl="1" indent="0" defTabSz="914377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050" dirty="0">
              <a:latin typeface="Proxima Nova Medium" panose="02000506030000020004" pitchFamily="50" charset="0"/>
            </a:endParaRP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FontTx/>
              <a:buBlip>
                <a:blip r:embed="rId4"/>
              </a:buBlip>
            </a:pPr>
            <a:r>
              <a:rPr lang="en-US" sz="1050" dirty="0">
                <a:latin typeface="Proxima Nova Medium" panose="02000506030000020004" pitchFamily="50" charset="0"/>
              </a:rPr>
              <a:t>STEP 3: MIRROR MOMENT: Hand your customer a makeup mirror to watch the concealer application. Have the customer put their chin up, and eyes up to avoid shadows during the application. </a:t>
            </a:r>
          </a:p>
          <a:p>
            <a:pPr marL="167636" lvl="1" indent="0" defTabSz="914377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050" dirty="0">
              <a:latin typeface="Proxima Nova Medium" panose="02000506030000020004" pitchFamily="50" charset="0"/>
            </a:endParaRP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FontTx/>
              <a:buBlip>
                <a:blip r:embed="rId4"/>
              </a:buBlip>
            </a:pPr>
            <a:r>
              <a:rPr lang="en-US" sz="1050" dirty="0">
                <a:latin typeface="Proxima Nova Medium" panose="02000506030000020004" pitchFamily="50" charset="0"/>
              </a:rPr>
              <a:t>STEP 4: Using a concealer brush, apply under eyes, on blemishes, or anywhere COVERAGE IS NEEDED.</a:t>
            </a:r>
          </a:p>
          <a:p>
            <a:pPr marL="167636" lvl="1" indent="0" defTabSz="914377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050" dirty="0">
              <a:latin typeface="Proxima Nova Medium" panose="02000506030000020004" pitchFamily="50" charset="0"/>
            </a:endParaRP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FontTx/>
              <a:buBlip>
                <a:blip r:embed="rId4"/>
              </a:buBlip>
            </a:pPr>
            <a:r>
              <a:rPr lang="en-US" sz="1050" dirty="0">
                <a:latin typeface="Proxima Nova Medium" panose="02000506030000020004" pitchFamily="50" charset="0"/>
              </a:rPr>
              <a:t>STEP 5: BLEND seamlessly with a foundation or concealer brush or TAP into the skin with clean fingers. </a:t>
            </a:r>
          </a:p>
          <a:p>
            <a:pPr marL="167636" lvl="1" indent="0" defTabSz="914377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050" dirty="0">
              <a:latin typeface="Proxima Nova Medium" panose="02000506030000020004" pitchFamily="50" charset="0"/>
            </a:endParaRP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FontTx/>
              <a:buBlip>
                <a:blip r:embed="rId4"/>
              </a:buBlip>
            </a:pPr>
            <a:r>
              <a:rPr lang="en-US" sz="1050" dirty="0">
                <a:latin typeface="Proxima Nova Medium" panose="02000506030000020004" pitchFamily="50" charset="0"/>
              </a:rPr>
              <a:t>STEP 6: Time for the PERFECT PAIRINGS to complete the coverage! Using a foundation brush, add a touch of </a:t>
            </a:r>
            <a:r>
              <a:rPr lang="en-US" sz="1050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BORN THIS WAY SUPER GLOW HIGHLIGHTER </a:t>
            </a:r>
            <a:r>
              <a:rPr lang="en-US" sz="1050" dirty="0">
                <a:latin typeface="Proxima Nova Medium" panose="02000506030000020004" pitchFamily="50" charset="0"/>
              </a:rPr>
              <a:t>for radiance on the cheekbones &amp; highpoints of the customer’s face.</a:t>
            </a:r>
          </a:p>
          <a:p>
            <a:pPr marL="167636" lvl="1" indent="0" defTabSz="914377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050" dirty="0">
              <a:latin typeface="Proxima Nova Medium" panose="02000506030000020004" pitchFamily="50" charset="0"/>
            </a:endParaRP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FontTx/>
              <a:buBlip>
                <a:blip r:embed="rId4"/>
              </a:buBlip>
            </a:pPr>
            <a:r>
              <a:rPr lang="en-US" sz="1050" dirty="0">
                <a:latin typeface="Proxima Nova Medium" panose="02000506030000020004" pitchFamily="50" charset="0"/>
              </a:rPr>
              <a:t>STEP 7: Using a powder brush, add a touch of </a:t>
            </a:r>
            <a:r>
              <a:rPr lang="en-US" sz="1050" b="1" dirty="0">
                <a:solidFill>
                  <a:srgbClr val="F83392"/>
                </a:solidFill>
                <a:latin typeface="Proxima Nova Medium" panose="02000506030000020004" pitchFamily="50" charset="0"/>
              </a:rPr>
              <a:t>BORN THIS WAY SOFT BLUR POWDER </a:t>
            </a:r>
            <a:r>
              <a:rPr lang="en-US" sz="1050" dirty="0">
                <a:latin typeface="Proxima Nova Medium" panose="02000506030000020004" pitchFamily="50" charset="0"/>
              </a:rPr>
              <a:t>to set by tapping in the powder. We don’t bake; WE BLUR.</a:t>
            </a:r>
          </a:p>
          <a:p>
            <a:pPr marL="167636" lvl="1" indent="0" defTabSz="914377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050" dirty="0">
              <a:latin typeface="Proxima Nova Medium" panose="02000506030000020004" pitchFamily="50" charset="0"/>
            </a:endParaRP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FontTx/>
              <a:buBlip>
                <a:blip r:embed="rId4"/>
              </a:buBlip>
            </a:pPr>
            <a:r>
              <a:rPr lang="en-US" sz="1050" dirty="0">
                <a:latin typeface="Proxima Nova Medium" panose="02000506030000020004" pitchFamily="50" charset="0"/>
              </a:rPr>
              <a:t>STEP 8: CLOSE the sale with closing phrases &amp; tips! (Show 3, SELL 2).</a:t>
            </a:r>
          </a:p>
          <a:p>
            <a:pPr marL="167636" lvl="1" indent="0" defTabSz="914377">
              <a:lnSpc>
                <a:spcPts val="1227"/>
              </a:lnSpc>
              <a:spcBef>
                <a:spcPts val="500"/>
              </a:spcBef>
              <a:buNone/>
            </a:pPr>
            <a:endParaRPr lang="en-US" sz="1067" dirty="0">
              <a:solidFill>
                <a:srgbClr val="000000"/>
              </a:solidFill>
            </a:endParaRPr>
          </a:p>
          <a:p>
            <a:pPr defTabSz="914377">
              <a:lnSpc>
                <a:spcPts val="1093"/>
              </a:lnSpc>
              <a:spcBef>
                <a:spcPts val="1000"/>
              </a:spcBef>
            </a:pPr>
            <a:r>
              <a:rPr lang="en-US" sz="1067" dirty="0">
                <a:solidFill>
                  <a:srgbClr val="000000"/>
                </a:solidFill>
              </a:rPr>
              <a:t> </a:t>
            </a:r>
          </a:p>
          <a:p>
            <a:pPr marL="350511" lvl="1" indent="-182875" defTabSz="914377">
              <a:lnSpc>
                <a:spcPts val="1227"/>
              </a:lnSpc>
              <a:spcBef>
                <a:spcPts val="500"/>
              </a:spcBef>
              <a:buBlip>
                <a:blip r:embed="rId4"/>
              </a:buBlip>
            </a:pPr>
            <a:endParaRPr lang="en-US" sz="1067" dirty="0">
              <a:solidFill>
                <a:srgbClr val="000000"/>
              </a:solidFill>
            </a:endParaRPr>
          </a:p>
          <a:p>
            <a:pPr marL="167636" lvl="1" indent="0" defTabSz="914377">
              <a:lnSpc>
                <a:spcPts val="1227"/>
              </a:lnSpc>
              <a:spcBef>
                <a:spcPts val="50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052AB39-941F-34DA-6850-AB77DEC70A00}"/>
              </a:ext>
            </a:extLst>
          </p:cNvPr>
          <p:cNvSpPr txBox="1">
            <a:spLocks/>
          </p:cNvSpPr>
          <p:nvPr/>
        </p:nvSpPr>
        <p:spPr>
          <a:xfrm>
            <a:off x="199562" y="1379433"/>
            <a:ext cx="5006610" cy="53819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820"/>
              </a:lnSpc>
              <a:spcBef>
                <a:spcPts val="750"/>
              </a:spcBef>
              <a:buFontTx/>
              <a:buNone/>
              <a:defRPr sz="1100" kern="1200" baseline="0">
                <a:solidFill>
                  <a:schemeClr val="tx1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1100" kern="1200" baseline="0">
                <a:solidFill>
                  <a:schemeClr val="tx1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1100" kern="1200" baseline="0">
                <a:solidFill>
                  <a:schemeClr val="tx1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1100" kern="1200" baseline="0">
                <a:solidFill>
                  <a:schemeClr val="tx1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ts val="820"/>
              </a:lnSpc>
              <a:spcBef>
                <a:spcPts val="375"/>
              </a:spcBef>
              <a:buFontTx/>
              <a:buNone/>
              <a:defRPr sz="1100" kern="1200" baseline="0">
                <a:solidFill>
                  <a:schemeClr val="tx1"/>
                </a:solidFill>
                <a:latin typeface="Proxima Nova Medium" panose="0200050603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00000"/>
              </a:lnSpc>
              <a:spcBef>
                <a:spcPct val="0"/>
              </a:spcBef>
            </a:pPr>
            <a:r>
              <a:rPr lang="en-US" sz="1600" cap="all">
                <a:solidFill>
                  <a:srgbClr val="F83392"/>
                </a:solidFill>
                <a:latin typeface="Recoleta Bold" pitchFamily="2" charset="77"/>
                <a:ea typeface="+mj-ea"/>
                <a:cs typeface="+mj-cs"/>
              </a:rPr>
              <a:t>CLIENT CONNECTION QUESTION</a:t>
            </a:r>
          </a:p>
          <a:p>
            <a:pPr algn="ctr" defTabSz="914377">
              <a:lnSpc>
                <a:spcPct val="100000"/>
              </a:lnSpc>
              <a:spcBef>
                <a:spcPct val="0"/>
              </a:spcBef>
            </a:pPr>
            <a:r>
              <a:rPr lang="en-US" sz="1400"/>
              <a:t>“Are we covering up the late-night Netflix binge or just brightening for an instant wake-up call?”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FDA2BD-27D7-12FE-AC40-46C7F81C04F5}"/>
              </a:ext>
            </a:extLst>
          </p:cNvPr>
          <p:cNvSpPr txBox="1">
            <a:spLocks/>
          </p:cNvSpPr>
          <p:nvPr/>
        </p:nvSpPr>
        <p:spPr>
          <a:xfrm>
            <a:off x="5806519" y="1274158"/>
            <a:ext cx="6045311" cy="413517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 baseline="0">
                <a:solidFill>
                  <a:srgbClr val="FF1C6E"/>
                </a:solidFill>
                <a:latin typeface="Recoleta Bold" pitchFamily="2" charset="77"/>
                <a:ea typeface="+mj-ea"/>
                <a:cs typeface="+mj-cs"/>
              </a:defRPr>
            </a:lvl1pPr>
          </a:lstStyle>
          <a:p>
            <a:pPr defTabSz="914377"/>
            <a:r>
              <a:rPr lang="en-US" sz="1600" cap="none">
                <a:solidFill>
                  <a:srgbClr val="F83392"/>
                </a:solidFill>
              </a:rPr>
              <a:t>15 MINUTE QUICKIE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723B1-3F27-3807-5188-E95DF7F4324B}"/>
              </a:ext>
            </a:extLst>
          </p:cNvPr>
          <p:cNvSpPr txBox="1"/>
          <p:nvPr/>
        </p:nvSpPr>
        <p:spPr>
          <a:xfrm>
            <a:off x="609244" y="4835537"/>
            <a:ext cx="39768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cap="all">
                <a:solidFill>
                  <a:srgbClr val="F83392"/>
                </a:solidFill>
                <a:latin typeface="Recoleta Bold" pitchFamily="2" charset="77"/>
                <a:ea typeface="+mj-ea"/>
                <a:cs typeface="+mj-cs"/>
              </a:rPr>
              <a:t>Artistry Pro Tip: </a:t>
            </a:r>
          </a:p>
          <a:p>
            <a:pPr defTabSz="914377">
              <a:spcBef>
                <a:spcPct val="0"/>
              </a:spcBef>
            </a:pPr>
            <a:r>
              <a:rPr lang="en-US" sz="1400">
                <a:latin typeface="Proxima Nova Medium" panose="02000506030000020004" pitchFamily="2" charset="0"/>
              </a:rPr>
              <a:t>Daniel’s Better Than Sleep Eye Lift:</a:t>
            </a:r>
          </a:p>
          <a:p>
            <a:pPr indent="-228594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Proxima Nova Medium" panose="02000506030000020004" pitchFamily="2" charset="0"/>
              </a:rPr>
              <a:t>This is how you wake and fake: Dot Born Thus Way Super Coverage in the inner corner of the eye to cancel shadows.</a:t>
            </a:r>
          </a:p>
          <a:p>
            <a:pPr indent="-228594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Proxima Nova Medium" panose="02000506030000020004" pitchFamily="2" charset="0"/>
              </a:rPr>
              <a:t>Dot at the outer corner and then sweep upward toward the temple.</a:t>
            </a:r>
          </a:p>
          <a:p>
            <a:pPr indent="-228594" defTabSz="914377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Proxima Nova Medium" panose="02000506030000020004" pitchFamily="2" charset="0"/>
              </a:rPr>
              <a:t>Tap, never rub to melt product into the skin.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79D12C-3AEB-388F-A00B-9EAFB60934C1}"/>
              </a:ext>
            </a:extLst>
          </p:cNvPr>
          <p:cNvGrpSpPr/>
          <p:nvPr/>
        </p:nvGrpSpPr>
        <p:grpSpPr>
          <a:xfrm>
            <a:off x="464638" y="2229381"/>
            <a:ext cx="4450235" cy="2539538"/>
            <a:chOff x="6604056" y="3044304"/>
            <a:chExt cx="4450235" cy="25395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C1083B-2D66-21AA-0899-1AB28B41BB34}"/>
                </a:ext>
              </a:extLst>
            </p:cNvPr>
            <p:cNvSpPr/>
            <p:nvPr/>
          </p:nvSpPr>
          <p:spPr>
            <a:xfrm>
              <a:off x="6604056" y="3157941"/>
              <a:ext cx="4450235" cy="2425901"/>
            </a:xfrm>
            <a:prstGeom prst="rect">
              <a:avLst/>
            </a:prstGeom>
            <a:solidFill>
              <a:srgbClr val="FF138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0" name="Picture 19" descr="A pink and white heart shaped compact&#10;&#10;AI-generated content may be incorrect.">
              <a:extLst>
                <a:ext uri="{FF2B5EF4-FFF2-40B4-BE49-F238E27FC236}">
                  <a16:creationId xmlns:a16="http://schemas.microsoft.com/office/drawing/2014/main" id="{D11FFF29-03A8-F6BA-8EDF-B49B69BE8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6739" y="3691345"/>
              <a:ext cx="1475627" cy="1475626"/>
            </a:xfrm>
            <a:prstGeom prst="rect">
              <a:avLst/>
            </a:prstGeom>
          </p:spPr>
        </p:pic>
        <p:sp>
          <p:nvSpPr>
            <p:cNvPr id="22" name="Plus Sign 21">
              <a:extLst>
                <a:ext uri="{FF2B5EF4-FFF2-40B4-BE49-F238E27FC236}">
                  <a16:creationId xmlns:a16="http://schemas.microsoft.com/office/drawing/2014/main" id="{12E0AB6C-14EA-A1BB-DFB8-76121DCDC111}"/>
                </a:ext>
              </a:extLst>
            </p:cNvPr>
            <p:cNvSpPr/>
            <p:nvPr/>
          </p:nvSpPr>
          <p:spPr>
            <a:xfrm>
              <a:off x="8644420" y="4107777"/>
              <a:ext cx="269774" cy="351381"/>
            </a:xfrm>
            <a:prstGeom prst="mathPlus">
              <a:avLst>
                <a:gd name="adj1" fmla="val 8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83B560-009D-A3C8-183B-02A28CF1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626" r="35912"/>
            <a:stretch>
              <a:fillRect/>
            </a:stretch>
          </p:blipFill>
          <p:spPr>
            <a:xfrm>
              <a:off x="7844395" y="3216342"/>
              <a:ext cx="713525" cy="2198031"/>
            </a:xfrm>
            <a:prstGeom prst="rect">
              <a:avLst/>
            </a:prstGeom>
          </p:spPr>
        </p:pic>
        <p:pic>
          <p:nvPicPr>
            <p:cNvPr id="11" name="Picture 10" descr="A close up of a bottle&#10;&#10;AI-generated content may be incorrect.">
              <a:extLst>
                <a:ext uri="{FF2B5EF4-FFF2-40B4-BE49-F238E27FC236}">
                  <a16:creationId xmlns:a16="http://schemas.microsoft.com/office/drawing/2014/main" id="{628A9B09-BA52-5F76-C639-AED47F39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399" r="30565"/>
            <a:stretch>
              <a:fillRect/>
            </a:stretch>
          </p:blipFill>
          <p:spPr>
            <a:xfrm>
              <a:off x="7144087" y="3216341"/>
              <a:ext cx="836044" cy="2198031"/>
            </a:xfrm>
            <a:prstGeom prst="rect">
              <a:avLst/>
            </a:prstGeom>
          </p:spPr>
        </p:pic>
        <p:pic>
          <p:nvPicPr>
            <p:cNvPr id="21" name="Picture 20" descr="A close up of a bottle&#10;&#10;AI-generated content may be incorrect.">
              <a:extLst>
                <a:ext uri="{FF2B5EF4-FFF2-40B4-BE49-F238E27FC236}">
                  <a16:creationId xmlns:a16="http://schemas.microsoft.com/office/drawing/2014/main" id="{4D56EA04-C37A-3E69-6382-BC9952CD2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700" r="49044"/>
            <a:stretch>
              <a:fillRect/>
            </a:stretch>
          </p:blipFill>
          <p:spPr>
            <a:xfrm>
              <a:off x="9057071" y="3044304"/>
              <a:ext cx="693382" cy="2370069"/>
            </a:xfrm>
            <a:prstGeom prst="rect">
              <a:avLst/>
            </a:prstGeom>
          </p:spPr>
        </p:pic>
      </p:grpSp>
      <p:pic>
        <p:nvPicPr>
          <p:cNvPr id="7" name="Picture 6" descr="A group of makeup brushes&#10;&#10;AI-generated content may be incorrect.">
            <a:extLst>
              <a:ext uri="{FF2B5EF4-FFF2-40B4-BE49-F238E27FC236}">
                <a16:creationId xmlns:a16="http://schemas.microsoft.com/office/drawing/2014/main" id="{EB313582-FA76-3EC6-FC58-D671D8C1CB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7" r="59805"/>
          <a:stretch>
            <a:fillRect/>
          </a:stretch>
        </p:blipFill>
        <p:spPr>
          <a:xfrm>
            <a:off x="4389105" y="3942497"/>
            <a:ext cx="620511" cy="2977780"/>
          </a:xfrm>
          <a:prstGeom prst="rect">
            <a:avLst/>
          </a:prstGeom>
        </p:spPr>
      </p:pic>
      <p:pic>
        <p:nvPicPr>
          <p:cNvPr id="10" name="Picture 9" descr="A pink pen on a black background&#10;&#10;AI-generated content may be incorrect.">
            <a:extLst>
              <a:ext uri="{FF2B5EF4-FFF2-40B4-BE49-F238E27FC236}">
                <a16:creationId xmlns:a16="http://schemas.microsoft.com/office/drawing/2014/main" id="{76239EA6-EFCD-F73E-89C2-0A675A8486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428" y="3955761"/>
            <a:ext cx="708501" cy="30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8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Proxima Nova</vt:lpstr>
      <vt:lpstr>Proxima Nova Medium</vt:lpstr>
      <vt:lpstr>Recoleta Bold</vt:lpstr>
      <vt:lpstr>Office Theme</vt:lpstr>
      <vt:lpstr>LASH &amp; DASH</vt:lpstr>
      <vt:lpstr>CONCEALER COVER STORY</vt:lpstr>
    </vt:vector>
  </TitlesOfParts>
  <Company>The Estee Lauder Companies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Emmerson, Leslie</dc:creator>
  <cp:lastModifiedBy>Emmerson, Leslie</cp:lastModifiedBy>
  <cp:revision>1</cp:revision>
  <dcterms:created xsi:type="dcterms:W3CDTF">2025-12-23T17:34:00Z</dcterms:created>
  <dcterms:modified xsi:type="dcterms:W3CDTF">2025-12-23T17:35:18Z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f34ead-50a3-4950-8a39-fca3a33c48cb_Enabled">
    <vt:lpwstr>true</vt:lpwstr>
  </property>
  <property fmtid="{D5CDD505-2E9C-101B-9397-08002B2CF9AE}" pid="3" name="MSIP_Label_b1f34ead-50a3-4950-8a39-fca3a33c48cb_SetDate">
    <vt:lpwstr>2025-12-23T17:34:20Z</vt:lpwstr>
  </property>
  <property fmtid="{D5CDD505-2E9C-101B-9397-08002B2CF9AE}" pid="4" name="MSIP_Label_b1f34ead-50a3-4950-8a39-fca3a33c48cb_Method">
    <vt:lpwstr>Standard</vt:lpwstr>
  </property>
  <property fmtid="{D5CDD505-2E9C-101B-9397-08002B2CF9AE}" pid="5" name="MSIP_Label_b1f34ead-50a3-4950-8a39-fca3a33c48cb_Name">
    <vt:lpwstr>Confidential</vt:lpwstr>
  </property>
  <property fmtid="{D5CDD505-2E9C-101B-9397-08002B2CF9AE}" pid="6" name="MSIP_Label_b1f34ead-50a3-4950-8a39-fca3a33c48cb_SiteId">
    <vt:lpwstr>0c5638da-d686-4d6a-8df4-e0552c70cb17</vt:lpwstr>
  </property>
  <property fmtid="{D5CDD505-2E9C-101B-9397-08002B2CF9AE}" pid="7" name="MSIP_Label_b1f34ead-50a3-4950-8a39-fca3a33c48cb_ActionId">
    <vt:lpwstr>5a4bc491-fa48-4e16-8d4c-8df1762396b4</vt:lpwstr>
  </property>
  <property fmtid="{D5CDD505-2E9C-101B-9397-08002B2CF9AE}" pid="8" name="MSIP_Label_b1f34ead-50a3-4950-8a39-fca3a33c48cb_ContentBits">
    <vt:lpwstr>0</vt:lpwstr>
  </property>
  <property fmtid="{D5CDD505-2E9C-101B-9397-08002B2CF9AE}" pid="9" name="MSIP_Label_b1f34ead-50a3-4950-8a39-fca3a33c48cb_Tag">
    <vt:lpwstr>10, 3, 0, 1</vt:lpwstr>
  </property>
</Properties>
</file>